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78" r:id="rId3"/>
    <p:sldId id="290" r:id="rId4"/>
    <p:sldId id="286" r:id="rId5"/>
    <p:sldId id="282" r:id="rId6"/>
    <p:sldId id="280" r:id="rId7"/>
    <p:sldId id="281" r:id="rId8"/>
    <p:sldId id="256" r:id="rId9"/>
    <p:sldId id="257" r:id="rId10"/>
    <p:sldId id="258" r:id="rId11"/>
    <p:sldId id="259" r:id="rId12"/>
    <p:sldId id="260" r:id="rId13"/>
    <p:sldId id="261" r:id="rId14"/>
    <p:sldId id="262" r:id="rId15"/>
    <p:sldId id="263" r:id="rId16"/>
    <p:sldId id="264" r:id="rId17"/>
    <p:sldId id="283" r:id="rId18"/>
    <p:sldId id="284" r:id="rId19"/>
    <p:sldId id="285" r:id="rId20"/>
    <p:sldId id="291"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92" d="100"/>
          <a:sy n="92" d="100"/>
        </p:scale>
        <p:origin x="92" y="2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tr-TR"/>
        </a:p>
      </c:txPr>
    </c:title>
    <c:autoTitleDeleted val="0"/>
    <c:plotArea>
      <c:layout/>
      <c:pieChart>
        <c:varyColors val="1"/>
        <c:ser>
          <c:idx val="0"/>
          <c:order val="0"/>
          <c:tx>
            <c:strRef>
              <c:f>Sayfa1!$B$1</c:f>
              <c:strCache>
                <c:ptCount val="1"/>
                <c:pt idx="0">
                  <c:v>Cinsiyet</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0711-472F-B7A3-788103DB75D4}"/>
              </c:ext>
            </c:extLst>
          </c:dPt>
          <c:dPt>
            <c:idx val="1"/>
            <c:bubble3D val="0"/>
            <c:spPr>
              <a:solidFill>
                <a:srgbClr val="C00000"/>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0711-472F-B7A3-788103DB75D4}"/>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tr-TR"/>
                </a:p>
              </c:txPr>
              <c:dLblPos val="outEnd"/>
              <c:showLegendKey val="0"/>
              <c:showVal val="0"/>
              <c:showCatName val="1"/>
              <c:showSerName val="0"/>
              <c:showPercent val="1"/>
              <c:showBubbleSize val="0"/>
              <c:extLst>
                <c:ext xmlns:c16="http://schemas.microsoft.com/office/drawing/2014/chart" uri="{C3380CC4-5D6E-409C-BE32-E72D297353CC}">
                  <c16:uniqueId val="{00000002-0711-472F-B7A3-788103DB75D4}"/>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tr-TR"/>
                </a:p>
              </c:txPr>
              <c:dLblPos val="outEnd"/>
              <c:showLegendKey val="0"/>
              <c:showVal val="0"/>
              <c:showCatName val="1"/>
              <c:showSerName val="0"/>
              <c:showPercent val="1"/>
              <c:showBubbleSize val="0"/>
              <c:extLst>
                <c:ext xmlns:c16="http://schemas.microsoft.com/office/drawing/2014/chart" uri="{C3380CC4-5D6E-409C-BE32-E72D297353CC}">
                  <c16:uniqueId val="{00000001-0711-472F-B7A3-788103DB75D4}"/>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Sayfa1!$A$2:$A$3</c:f>
              <c:strCache>
                <c:ptCount val="2"/>
                <c:pt idx="0">
                  <c:v>Erkek</c:v>
                </c:pt>
                <c:pt idx="1">
                  <c:v>Kadın</c:v>
                </c:pt>
              </c:strCache>
            </c:strRef>
          </c:cat>
          <c:val>
            <c:numRef>
              <c:f>Sayfa1!$B$2:$B$3</c:f>
              <c:numCache>
                <c:formatCode>General</c:formatCode>
                <c:ptCount val="2"/>
                <c:pt idx="0">
                  <c:v>8</c:v>
                </c:pt>
                <c:pt idx="1">
                  <c:v>7</c:v>
                </c:pt>
              </c:numCache>
            </c:numRef>
          </c:val>
          <c:extLst>
            <c:ext xmlns:c16="http://schemas.microsoft.com/office/drawing/2014/chart" uri="{C3380CC4-5D6E-409C-BE32-E72D297353CC}">
              <c16:uniqueId val="{00000000-0711-472F-B7A3-788103DB75D4}"/>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Ortaokul</c:v>
                </c:pt>
              </c:strCache>
            </c:strRef>
          </c:tx>
          <c:spPr>
            <a:solidFill>
              <a:schemeClr val="accent6">
                <a:lumMod val="75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1.41</c:v>
                </c:pt>
                <c:pt idx="1">
                  <c:v>5.0999999999999996</c:v>
                </c:pt>
                <c:pt idx="2">
                  <c:v>2.37</c:v>
                </c:pt>
                <c:pt idx="3">
                  <c:v>6.14</c:v>
                </c:pt>
                <c:pt idx="4">
                  <c:v>7.13</c:v>
                </c:pt>
                <c:pt idx="5">
                  <c:v>8.18</c:v>
                </c:pt>
                <c:pt idx="6">
                  <c:v>7.14</c:v>
                </c:pt>
                <c:pt idx="7">
                  <c:v>5.24</c:v>
                </c:pt>
                <c:pt idx="8">
                  <c:v>4.58</c:v>
                </c:pt>
                <c:pt idx="9">
                  <c:v>11.15</c:v>
                </c:pt>
                <c:pt idx="10">
                  <c:v>6.5</c:v>
                </c:pt>
                <c:pt idx="11">
                  <c:v>3.42</c:v>
                </c:pt>
                <c:pt idx="12">
                  <c:v>14.14</c:v>
                </c:pt>
                <c:pt idx="13">
                  <c:v>3.25</c:v>
                </c:pt>
                <c:pt idx="14">
                  <c:v>14.16</c:v>
                </c:pt>
                <c:pt idx="15">
                  <c:v>39.11</c:v>
                </c:pt>
                <c:pt idx="16">
                  <c:v>74.430000000000007</c:v>
                </c:pt>
                <c:pt idx="17">
                  <c:v>133.09</c:v>
                </c:pt>
              </c:numCache>
            </c:numRef>
          </c:val>
          <c:extLst>
            <c:ext xmlns:c16="http://schemas.microsoft.com/office/drawing/2014/chart" uri="{C3380CC4-5D6E-409C-BE32-E72D297353CC}">
              <c16:uniqueId val="{00000000-AD8C-48D8-9F24-8AAF18660147}"/>
            </c:ext>
          </c:extLst>
        </c:ser>
        <c:ser>
          <c:idx val="1"/>
          <c:order val="1"/>
          <c:tx>
            <c:strRef>
              <c:f>Sayfa1!$C$1</c:f>
              <c:strCache>
                <c:ptCount val="1"/>
                <c:pt idx="0">
                  <c:v>Lise</c:v>
                </c:pt>
              </c:strCache>
            </c:strRef>
          </c:tx>
          <c:spPr>
            <a:solidFill>
              <a:schemeClr val="accent2">
                <a:lumMod val="75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1.5</c:v>
                </c:pt>
                <c:pt idx="1">
                  <c:v>3.46</c:v>
                </c:pt>
                <c:pt idx="2">
                  <c:v>2.06</c:v>
                </c:pt>
                <c:pt idx="3">
                  <c:v>11.17</c:v>
                </c:pt>
                <c:pt idx="4">
                  <c:v>10.59</c:v>
                </c:pt>
                <c:pt idx="5">
                  <c:v>6.4</c:v>
                </c:pt>
                <c:pt idx="6">
                  <c:v>20.27</c:v>
                </c:pt>
                <c:pt idx="7">
                  <c:v>2.4300000000000002</c:v>
                </c:pt>
                <c:pt idx="8">
                  <c:v>6.2</c:v>
                </c:pt>
                <c:pt idx="9">
                  <c:v>8.0500000000000007</c:v>
                </c:pt>
                <c:pt idx="10">
                  <c:v>7.08</c:v>
                </c:pt>
                <c:pt idx="11">
                  <c:v>7.43</c:v>
                </c:pt>
                <c:pt idx="12">
                  <c:v>11.35</c:v>
                </c:pt>
                <c:pt idx="13">
                  <c:v>1.41</c:v>
                </c:pt>
                <c:pt idx="14">
                  <c:v>47.05</c:v>
                </c:pt>
                <c:pt idx="15">
                  <c:v>57.36</c:v>
                </c:pt>
                <c:pt idx="16">
                  <c:v>136.18</c:v>
                </c:pt>
                <c:pt idx="17">
                  <c:v>5.31</c:v>
                </c:pt>
              </c:numCache>
            </c:numRef>
          </c:val>
          <c:extLst>
            <c:ext xmlns:c16="http://schemas.microsoft.com/office/drawing/2014/chart" uri="{C3380CC4-5D6E-409C-BE32-E72D297353CC}">
              <c16:uniqueId val="{00000001-AD8C-48D8-9F24-8AAF18660147}"/>
            </c:ext>
          </c:extLst>
        </c:ser>
        <c:ser>
          <c:idx val="2"/>
          <c:order val="2"/>
          <c:tx>
            <c:strRef>
              <c:f>Sayfa1!$D$1</c:f>
              <c:strCache>
                <c:ptCount val="1"/>
                <c:pt idx="0">
                  <c:v>Üniversite</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Sayfa1!$D$2:$D$19</c:f>
              <c:numCache>
                <c:formatCode>General</c:formatCode>
                <c:ptCount val="18"/>
                <c:pt idx="0">
                  <c:v>1.1599999999999999</c:v>
                </c:pt>
                <c:pt idx="1">
                  <c:v>5.27</c:v>
                </c:pt>
                <c:pt idx="2">
                  <c:v>2.13</c:v>
                </c:pt>
                <c:pt idx="3">
                  <c:v>5.13</c:v>
                </c:pt>
                <c:pt idx="4">
                  <c:v>4.45</c:v>
                </c:pt>
                <c:pt idx="5">
                  <c:v>8.41</c:v>
                </c:pt>
                <c:pt idx="6">
                  <c:v>7.58</c:v>
                </c:pt>
                <c:pt idx="7">
                  <c:v>4.2</c:v>
                </c:pt>
                <c:pt idx="8">
                  <c:v>3.42</c:v>
                </c:pt>
                <c:pt idx="9">
                  <c:v>12.59</c:v>
                </c:pt>
                <c:pt idx="10">
                  <c:v>7.44</c:v>
                </c:pt>
                <c:pt idx="11">
                  <c:v>3.19</c:v>
                </c:pt>
                <c:pt idx="12">
                  <c:v>6.48</c:v>
                </c:pt>
                <c:pt idx="13">
                  <c:v>2.58</c:v>
                </c:pt>
                <c:pt idx="14">
                  <c:v>13.57</c:v>
                </c:pt>
                <c:pt idx="15">
                  <c:v>18.07</c:v>
                </c:pt>
                <c:pt idx="16">
                  <c:v>31.52</c:v>
                </c:pt>
                <c:pt idx="17">
                  <c:v>5.55</c:v>
                </c:pt>
              </c:numCache>
            </c:numRef>
          </c:val>
          <c:extLst>
            <c:ext xmlns:c16="http://schemas.microsoft.com/office/drawing/2014/chart" uri="{C3380CC4-5D6E-409C-BE32-E72D297353CC}">
              <c16:uniqueId val="{00000002-AD8C-48D8-9F24-8AAF18660147}"/>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Ortaokul</c:v>
                </c:pt>
              </c:strCache>
            </c:strRef>
          </c:tx>
          <c:spPr>
            <a:solidFill>
              <a:schemeClr val="accent6">
                <a:lumMod val="75000"/>
              </a:schemeClr>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1</c:v>
                </c:pt>
                <c:pt idx="1">
                  <c:v>1</c:v>
                </c:pt>
                <c:pt idx="2">
                  <c:v>1.22</c:v>
                </c:pt>
                <c:pt idx="3">
                  <c:v>1</c:v>
                </c:pt>
                <c:pt idx="4">
                  <c:v>1.22</c:v>
                </c:pt>
                <c:pt idx="5">
                  <c:v>3.33</c:v>
                </c:pt>
                <c:pt idx="6">
                  <c:v>1</c:v>
                </c:pt>
                <c:pt idx="7">
                  <c:v>1.1100000000000001</c:v>
                </c:pt>
                <c:pt idx="8">
                  <c:v>1</c:v>
                </c:pt>
                <c:pt idx="9">
                  <c:v>2.5499999999999998</c:v>
                </c:pt>
                <c:pt idx="10">
                  <c:v>1.55</c:v>
                </c:pt>
                <c:pt idx="11">
                  <c:v>1</c:v>
                </c:pt>
                <c:pt idx="12">
                  <c:v>1</c:v>
                </c:pt>
                <c:pt idx="13">
                  <c:v>1</c:v>
                </c:pt>
                <c:pt idx="14">
                  <c:v>1.33</c:v>
                </c:pt>
                <c:pt idx="15">
                  <c:v>1.55</c:v>
                </c:pt>
                <c:pt idx="16">
                  <c:v>4.7699999999999996</c:v>
                </c:pt>
                <c:pt idx="17">
                  <c:v>1.1100000000000001</c:v>
                </c:pt>
              </c:numCache>
            </c:numRef>
          </c:val>
          <c:extLst>
            <c:ext xmlns:c16="http://schemas.microsoft.com/office/drawing/2014/chart" uri="{C3380CC4-5D6E-409C-BE32-E72D297353CC}">
              <c16:uniqueId val="{00000000-AD8C-48D8-9F24-8AAF18660147}"/>
            </c:ext>
          </c:extLst>
        </c:ser>
        <c:ser>
          <c:idx val="1"/>
          <c:order val="1"/>
          <c:tx>
            <c:strRef>
              <c:f>Sayfa1!$C$1</c:f>
              <c:strCache>
                <c:ptCount val="1"/>
                <c:pt idx="0">
                  <c:v>Lise</c:v>
                </c:pt>
              </c:strCache>
            </c:strRef>
          </c:tx>
          <c:spPr>
            <a:solidFill>
              <a:schemeClr val="accent2">
                <a:lumMod val="75000"/>
              </a:schemeClr>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1</c:v>
                </c:pt>
                <c:pt idx="1">
                  <c:v>1</c:v>
                </c:pt>
                <c:pt idx="2">
                  <c:v>1</c:v>
                </c:pt>
                <c:pt idx="3">
                  <c:v>2.33</c:v>
                </c:pt>
                <c:pt idx="4">
                  <c:v>1.66</c:v>
                </c:pt>
                <c:pt idx="5">
                  <c:v>3.66</c:v>
                </c:pt>
                <c:pt idx="6">
                  <c:v>2.66</c:v>
                </c:pt>
                <c:pt idx="7">
                  <c:v>1</c:v>
                </c:pt>
                <c:pt idx="8">
                  <c:v>2</c:v>
                </c:pt>
                <c:pt idx="9">
                  <c:v>2.66</c:v>
                </c:pt>
                <c:pt idx="10">
                  <c:v>1</c:v>
                </c:pt>
                <c:pt idx="11">
                  <c:v>1</c:v>
                </c:pt>
                <c:pt idx="12">
                  <c:v>1</c:v>
                </c:pt>
                <c:pt idx="13">
                  <c:v>1</c:v>
                </c:pt>
                <c:pt idx="14">
                  <c:v>4.66</c:v>
                </c:pt>
                <c:pt idx="15">
                  <c:v>3.66</c:v>
                </c:pt>
                <c:pt idx="16">
                  <c:v>5.33</c:v>
                </c:pt>
                <c:pt idx="17">
                  <c:v>1.33</c:v>
                </c:pt>
              </c:numCache>
            </c:numRef>
          </c:val>
          <c:extLst>
            <c:ext xmlns:c16="http://schemas.microsoft.com/office/drawing/2014/chart" uri="{C3380CC4-5D6E-409C-BE32-E72D297353CC}">
              <c16:uniqueId val="{00000001-AD8C-48D8-9F24-8AAF18660147}"/>
            </c:ext>
          </c:extLst>
        </c:ser>
        <c:ser>
          <c:idx val="2"/>
          <c:order val="2"/>
          <c:tx>
            <c:strRef>
              <c:f>Sayfa1!$D$1</c:f>
              <c:strCache>
                <c:ptCount val="1"/>
                <c:pt idx="0">
                  <c:v>Üniversite</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Sayfa1!$D$2:$D$19</c:f>
              <c:numCache>
                <c:formatCode>General</c:formatCode>
                <c:ptCount val="18"/>
                <c:pt idx="0">
                  <c:v>1</c:v>
                </c:pt>
                <c:pt idx="1">
                  <c:v>1</c:v>
                </c:pt>
                <c:pt idx="2">
                  <c:v>1.22</c:v>
                </c:pt>
                <c:pt idx="3">
                  <c:v>1</c:v>
                </c:pt>
                <c:pt idx="4">
                  <c:v>1.22</c:v>
                </c:pt>
                <c:pt idx="5">
                  <c:v>3.33</c:v>
                </c:pt>
                <c:pt idx="6">
                  <c:v>1</c:v>
                </c:pt>
                <c:pt idx="7">
                  <c:v>1.1100000000000001</c:v>
                </c:pt>
                <c:pt idx="8">
                  <c:v>1</c:v>
                </c:pt>
                <c:pt idx="9">
                  <c:v>2.5499999999999998</c:v>
                </c:pt>
                <c:pt idx="10">
                  <c:v>1.55</c:v>
                </c:pt>
                <c:pt idx="11">
                  <c:v>1</c:v>
                </c:pt>
                <c:pt idx="12">
                  <c:v>1</c:v>
                </c:pt>
                <c:pt idx="13">
                  <c:v>1</c:v>
                </c:pt>
                <c:pt idx="14">
                  <c:v>1.55</c:v>
                </c:pt>
                <c:pt idx="15">
                  <c:v>1.33</c:v>
                </c:pt>
                <c:pt idx="16">
                  <c:v>4.7699999999999996</c:v>
                </c:pt>
                <c:pt idx="17">
                  <c:v>1.1100000000000001</c:v>
                </c:pt>
              </c:numCache>
            </c:numRef>
          </c:val>
          <c:extLst>
            <c:ext xmlns:c16="http://schemas.microsoft.com/office/drawing/2014/chart" uri="{C3380CC4-5D6E-409C-BE32-E72D297353CC}">
              <c16:uniqueId val="{00000002-AD8C-48D8-9F24-8AAF18660147}"/>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Ortaokul</c:v>
                </c:pt>
              </c:strCache>
            </c:strRef>
          </c:tx>
          <c:spPr>
            <a:solidFill>
              <a:schemeClr val="accent6">
                <a:lumMod val="75000"/>
              </a:schemeClr>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0</c:v>
                </c:pt>
                <c:pt idx="1">
                  <c:v>0</c:v>
                </c:pt>
                <c:pt idx="2">
                  <c:v>0</c:v>
                </c:pt>
                <c:pt idx="3">
                  <c:v>0.33</c:v>
                </c:pt>
                <c:pt idx="4">
                  <c:v>0</c:v>
                </c:pt>
                <c:pt idx="5">
                  <c:v>0.66</c:v>
                </c:pt>
                <c:pt idx="6">
                  <c:v>0.33</c:v>
                </c:pt>
                <c:pt idx="7">
                  <c:v>0.66</c:v>
                </c:pt>
                <c:pt idx="8">
                  <c:v>0</c:v>
                </c:pt>
                <c:pt idx="9">
                  <c:v>2.33</c:v>
                </c:pt>
                <c:pt idx="10">
                  <c:v>1.33</c:v>
                </c:pt>
                <c:pt idx="11">
                  <c:v>0</c:v>
                </c:pt>
                <c:pt idx="12">
                  <c:v>1</c:v>
                </c:pt>
                <c:pt idx="13">
                  <c:v>0</c:v>
                </c:pt>
                <c:pt idx="14">
                  <c:v>3.33</c:v>
                </c:pt>
                <c:pt idx="15">
                  <c:v>3.33</c:v>
                </c:pt>
                <c:pt idx="16">
                  <c:v>2.66</c:v>
                </c:pt>
                <c:pt idx="17">
                  <c:v>0.66</c:v>
                </c:pt>
              </c:numCache>
            </c:numRef>
          </c:val>
          <c:extLst>
            <c:ext xmlns:c16="http://schemas.microsoft.com/office/drawing/2014/chart" uri="{C3380CC4-5D6E-409C-BE32-E72D297353CC}">
              <c16:uniqueId val="{00000000-AD8C-48D8-9F24-8AAF18660147}"/>
            </c:ext>
          </c:extLst>
        </c:ser>
        <c:ser>
          <c:idx val="1"/>
          <c:order val="1"/>
          <c:tx>
            <c:strRef>
              <c:f>Sayfa1!$C$1</c:f>
              <c:strCache>
                <c:ptCount val="1"/>
                <c:pt idx="0">
                  <c:v>Lise</c:v>
                </c:pt>
              </c:strCache>
            </c:strRef>
          </c:tx>
          <c:spPr>
            <a:solidFill>
              <a:schemeClr val="accent2">
                <a:lumMod val="75000"/>
              </a:schemeClr>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0</c:v>
                </c:pt>
                <c:pt idx="1">
                  <c:v>0</c:v>
                </c:pt>
                <c:pt idx="2">
                  <c:v>0</c:v>
                </c:pt>
                <c:pt idx="3">
                  <c:v>1.33</c:v>
                </c:pt>
                <c:pt idx="4">
                  <c:v>0.66</c:v>
                </c:pt>
                <c:pt idx="5">
                  <c:v>0.66</c:v>
                </c:pt>
                <c:pt idx="6">
                  <c:v>1.66</c:v>
                </c:pt>
                <c:pt idx="7">
                  <c:v>0</c:v>
                </c:pt>
                <c:pt idx="8">
                  <c:v>1</c:v>
                </c:pt>
                <c:pt idx="9">
                  <c:v>0.66</c:v>
                </c:pt>
                <c:pt idx="10">
                  <c:v>0</c:v>
                </c:pt>
                <c:pt idx="11">
                  <c:v>0</c:v>
                </c:pt>
                <c:pt idx="12">
                  <c:v>0</c:v>
                </c:pt>
                <c:pt idx="13">
                  <c:v>0</c:v>
                </c:pt>
                <c:pt idx="14">
                  <c:v>3.66</c:v>
                </c:pt>
                <c:pt idx="15">
                  <c:v>1.66</c:v>
                </c:pt>
                <c:pt idx="16">
                  <c:v>1.33</c:v>
                </c:pt>
                <c:pt idx="17">
                  <c:v>0.33</c:v>
                </c:pt>
              </c:numCache>
            </c:numRef>
          </c:val>
          <c:extLst>
            <c:ext xmlns:c16="http://schemas.microsoft.com/office/drawing/2014/chart" uri="{C3380CC4-5D6E-409C-BE32-E72D297353CC}">
              <c16:uniqueId val="{00000001-AD8C-48D8-9F24-8AAF18660147}"/>
            </c:ext>
          </c:extLst>
        </c:ser>
        <c:ser>
          <c:idx val="2"/>
          <c:order val="2"/>
          <c:tx>
            <c:strRef>
              <c:f>Sayfa1!$D$1</c:f>
              <c:strCache>
                <c:ptCount val="1"/>
                <c:pt idx="0">
                  <c:v>Üniversite</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Sayfa1!$D$2:$D$19</c:f>
              <c:numCache>
                <c:formatCode>General</c:formatCode>
                <c:ptCount val="18"/>
                <c:pt idx="0">
                  <c:v>0</c:v>
                </c:pt>
                <c:pt idx="1">
                  <c:v>0</c:v>
                </c:pt>
                <c:pt idx="2">
                  <c:v>0.22</c:v>
                </c:pt>
                <c:pt idx="3">
                  <c:v>0</c:v>
                </c:pt>
                <c:pt idx="4">
                  <c:v>0.22</c:v>
                </c:pt>
                <c:pt idx="5">
                  <c:v>0.33</c:v>
                </c:pt>
                <c:pt idx="6">
                  <c:v>0</c:v>
                </c:pt>
                <c:pt idx="7">
                  <c:v>0.11</c:v>
                </c:pt>
                <c:pt idx="8">
                  <c:v>0</c:v>
                </c:pt>
                <c:pt idx="9">
                  <c:v>0.55000000000000004</c:v>
                </c:pt>
                <c:pt idx="10">
                  <c:v>0.55000000000000004</c:v>
                </c:pt>
                <c:pt idx="11">
                  <c:v>0</c:v>
                </c:pt>
                <c:pt idx="12">
                  <c:v>0</c:v>
                </c:pt>
                <c:pt idx="13">
                  <c:v>0</c:v>
                </c:pt>
                <c:pt idx="14">
                  <c:v>0.55000000000000004</c:v>
                </c:pt>
                <c:pt idx="15">
                  <c:v>0</c:v>
                </c:pt>
                <c:pt idx="16">
                  <c:v>1.22</c:v>
                </c:pt>
                <c:pt idx="17">
                  <c:v>0.11</c:v>
                </c:pt>
              </c:numCache>
            </c:numRef>
          </c:val>
          <c:extLst>
            <c:ext xmlns:c16="http://schemas.microsoft.com/office/drawing/2014/chart" uri="{C3380CC4-5D6E-409C-BE32-E72D297353CC}">
              <c16:uniqueId val="{00000002-AD8C-48D8-9F24-8AAF18660147}"/>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Az</c:v>
                </c:pt>
              </c:strCache>
            </c:strRef>
          </c:tx>
          <c:spPr>
            <a:solidFill>
              <a:srgbClr val="C00000"/>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2.11</c:v>
                </c:pt>
                <c:pt idx="1">
                  <c:v>4.22</c:v>
                </c:pt>
                <c:pt idx="2">
                  <c:v>2.2200000000000002</c:v>
                </c:pt>
                <c:pt idx="3">
                  <c:v>15.45</c:v>
                </c:pt>
                <c:pt idx="4">
                  <c:v>15.25</c:v>
                </c:pt>
                <c:pt idx="5">
                  <c:v>9.1300000000000008</c:v>
                </c:pt>
                <c:pt idx="6">
                  <c:v>29.39</c:v>
                </c:pt>
                <c:pt idx="7">
                  <c:v>3.27</c:v>
                </c:pt>
                <c:pt idx="8">
                  <c:v>8.48</c:v>
                </c:pt>
                <c:pt idx="9">
                  <c:v>10.220000000000001</c:v>
                </c:pt>
                <c:pt idx="10">
                  <c:v>9.27</c:v>
                </c:pt>
                <c:pt idx="11">
                  <c:v>10.56</c:v>
                </c:pt>
                <c:pt idx="12">
                  <c:v>16.350000000000001</c:v>
                </c:pt>
                <c:pt idx="13">
                  <c:v>2</c:v>
                </c:pt>
                <c:pt idx="14">
                  <c:v>70.08</c:v>
                </c:pt>
                <c:pt idx="15">
                  <c:v>85.51</c:v>
                </c:pt>
                <c:pt idx="16">
                  <c:v>200</c:v>
                </c:pt>
                <c:pt idx="17">
                  <c:v>7.38</c:v>
                </c:pt>
              </c:numCache>
            </c:numRef>
          </c:val>
          <c:extLst>
            <c:ext xmlns:c16="http://schemas.microsoft.com/office/drawing/2014/chart" uri="{C3380CC4-5D6E-409C-BE32-E72D297353CC}">
              <c16:uniqueId val="{00000000-9B25-4C9A-884B-FEF5128668C9}"/>
            </c:ext>
          </c:extLst>
        </c:ser>
        <c:ser>
          <c:idx val="1"/>
          <c:order val="1"/>
          <c:tx>
            <c:strRef>
              <c:f>Sayfa1!$C$1</c:f>
              <c:strCache>
                <c:ptCount val="1"/>
                <c:pt idx="0">
                  <c:v>Orta</c:v>
                </c:pt>
              </c:strCache>
            </c:strRef>
          </c:tx>
          <c:spPr>
            <a:solidFill>
              <a:schemeClr val="accent1">
                <a:lumMod val="75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1.26</c:v>
                </c:pt>
                <c:pt idx="1">
                  <c:v>6.57</c:v>
                </c:pt>
                <c:pt idx="2">
                  <c:v>2.2200000000000002</c:v>
                </c:pt>
                <c:pt idx="3">
                  <c:v>7.23</c:v>
                </c:pt>
                <c:pt idx="4">
                  <c:v>5.54</c:v>
                </c:pt>
                <c:pt idx="5">
                  <c:v>8.42</c:v>
                </c:pt>
                <c:pt idx="6">
                  <c:v>7.34</c:v>
                </c:pt>
                <c:pt idx="7">
                  <c:v>5.3</c:v>
                </c:pt>
                <c:pt idx="8">
                  <c:v>4.43</c:v>
                </c:pt>
                <c:pt idx="9">
                  <c:v>15.36</c:v>
                </c:pt>
                <c:pt idx="10">
                  <c:v>9.41</c:v>
                </c:pt>
                <c:pt idx="11">
                  <c:v>4.13</c:v>
                </c:pt>
                <c:pt idx="12">
                  <c:v>10.24</c:v>
                </c:pt>
                <c:pt idx="13">
                  <c:v>3.19</c:v>
                </c:pt>
                <c:pt idx="14">
                  <c:v>17.41</c:v>
                </c:pt>
                <c:pt idx="15">
                  <c:v>28.11</c:v>
                </c:pt>
                <c:pt idx="16">
                  <c:v>76.23</c:v>
                </c:pt>
                <c:pt idx="17">
                  <c:v>5.38</c:v>
                </c:pt>
              </c:numCache>
            </c:numRef>
          </c:val>
          <c:extLst>
            <c:ext xmlns:c16="http://schemas.microsoft.com/office/drawing/2014/chart" uri="{C3380CC4-5D6E-409C-BE32-E72D297353CC}">
              <c16:uniqueId val="{00000001-9B25-4C9A-884B-FEF5128668C9}"/>
            </c:ext>
          </c:extLst>
        </c:ser>
        <c:ser>
          <c:idx val="2"/>
          <c:order val="2"/>
          <c:tx>
            <c:strRef>
              <c:f>Sayfa1!$D$1</c:f>
              <c:strCache>
                <c:ptCount val="1"/>
                <c:pt idx="0">
                  <c:v>İyi</c:v>
                </c:pt>
              </c:strCache>
            </c:strRef>
          </c:tx>
          <c:spPr>
            <a:solidFill>
              <a:schemeClr val="accent4">
                <a:lumMod val="60000"/>
                <a:lumOff val="40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Sayfa1!$D$2:$D$19</c:f>
              <c:numCache>
                <c:formatCode>General</c:formatCode>
                <c:ptCount val="18"/>
                <c:pt idx="0">
                  <c:v>1.21</c:v>
                </c:pt>
                <c:pt idx="1">
                  <c:v>2.4300000000000002</c:v>
                </c:pt>
                <c:pt idx="2">
                  <c:v>2.39</c:v>
                </c:pt>
                <c:pt idx="3">
                  <c:v>1.46</c:v>
                </c:pt>
                <c:pt idx="4">
                  <c:v>5.03</c:v>
                </c:pt>
                <c:pt idx="5">
                  <c:v>10.3</c:v>
                </c:pt>
                <c:pt idx="6">
                  <c:v>9.36</c:v>
                </c:pt>
                <c:pt idx="7">
                  <c:v>3.21</c:v>
                </c:pt>
                <c:pt idx="8">
                  <c:v>2.16</c:v>
                </c:pt>
                <c:pt idx="9">
                  <c:v>7.28</c:v>
                </c:pt>
                <c:pt idx="10">
                  <c:v>3.42</c:v>
                </c:pt>
                <c:pt idx="11">
                  <c:v>1.3</c:v>
                </c:pt>
                <c:pt idx="12">
                  <c:v>5.27</c:v>
                </c:pt>
                <c:pt idx="13">
                  <c:v>2.11</c:v>
                </c:pt>
                <c:pt idx="14">
                  <c:v>7.36</c:v>
                </c:pt>
                <c:pt idx="15">
                  <c:v>17.54</c:v>
                </c:pt>
                <c:pt idx="16">
                  <c:v>21.17</c:v>
                </c:pt>
                <c:pt idx="17">
                  <c:v>9.41</c:v>
                </c:pt>
              </c:numCache>
            </c:numRef>
          </c:val>
          <c:extLst>
            <c:ext xmlns:c16="http://schemas.microsoft.com/office/drawing/2014/chart" uri="{C3380CC4-5D6E-409C-BE32-E72D297353CC}">
              <c16:uniqueId val="{00000000-E157-4FA6-8589-8084322DC5B0}"/>
            </c:ext>
          </c:extLst>
        </c:ser>
        <c:ser>
          <c:idx val="3"/>
          <c:order val="3"/>
          <c:tx>
            <c:strRef>
              <c:f>Sayfa1!$E$1</c:f>
              <c:strCache>
                <c:ptCount val="1"/>
                <c:pt idx="0">
                  <c:v>Çok iyi</c:v>
                </c:pt>
              </c:strCache>
            </c:strRef>
          </c:tx>
          <c:spPr>
            <a:solidFill>
              <a:schemeClr val="accent6">
                <a:lumMod val="50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Sayfa1!$E$2:$E$19</c:f>
              <c:numCache>
                <c:formatCode>General</c:formatCode>
                <c:ptCount val="18"/>
                <c:pt idx="0">
                  <c:v>1.01</c:v>
                </c:pt>
                <c:pt idx="1">
                  <c:v>1.39</c:v>
                </c:pt>
                <c:pt idx="2">
                  <c:v>1.18</c:v>
                </c:pt>
                <c:pt idx="3">
                  <c:v>1.5</c:v>
                </c:pt>
                <c:pt idx="4">
                  <c:v>2.0299999999999998</c:v>
                </c:pt>
                <c:pt idx="5">
                  <c:v>1.47</c:v>
                </c:pt>
                <c:pt idx="6">
                  <c:v>3.02</c:v>
                </c:pt>
                <c:pt idx="7">
                  <c:v>4.1399999999999997</c:v>
                </c:pt>
                <c:pt idx="8">
                  <c:v>2.3199999999999998</c:v>
                </c:pt>
                <c:pt idx="9">
                  <c:v>3.3</c:v>
                </c:pt>
                <c:pt idx="10">
                  <c:v>1.58</c:v>
                </c:pt>
                <c:pt idx="11">
                  <c:v>2</c:v>
                </c:pt>
                <c:pt idx="12">
                  <c:v>3.01</c:v>
                </c:pt>
                <c:pt idx="13">
                  <c:v>2.29</c:v>
                </c:pt>
                <c:pt idx="14">
                  <c:v>2.31</c:v>
                </c:pt>
                <c:pt idx="15">
                  <c:v>1.1299999999999999</c:v>
                </c:pt>
                <c:pt idx="16">
                  <c:v>9.08</c:v>
                </c:pt>
                <c:pt idx="17">
                  <c:v>1.1399999999999999</c:v>
                </c:pt>
              </c:numCache>
            </c:numRef>
          </c:val>
          <c:extLst>
            <c:ext xmlns:c16="http://schemas.microsoft.com/office/drawing/2014/chart" uri="{C3380CC4-5D6E-409C-BE32-E72D297353CC}">
              <c16:uniqueId val="{00000001-E157-4FA6-8589-8084322DC5B0}"/>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Az</c:v>
                </c:pt>
              </c:strCache>
            </c:strRef>
          </c:tx>
          <c:spPr>
            <a:solidFill>
              <a:srgbClr val="C00000"/>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1</c:v>
                </c:pt>
                <c:pt idx="1">
                  <c:v>1</c:v>
                </c:pt>
                <c:pt idx="2">
                  <c:v>1</c:v>
                </c:pt>
                <c:pt idx="3">
                  <c:v>3</c:v>
                </c:pt>
                <c:pt idx="4">
                  <c:v>2</c:v>
                </c:pt>
                <c:pt idx="5">
                  <c:v>4</c:v>
                </c:pt>
                <c:pt idx="6">
                  <c:v>3.5</c:v>
                </c:pt>
                <c:pt idx="7">
                  <c:v>1</c:v>
                </c:pt>
                <c:pt idx="8">
                  <c:v>2.5</c:v>
                </c:pt>
                <c:pt idx="9">
                  <c:v>3</c:v>
                </c:pt>
                <c:pt idx="10">
                  <c:v>1</c:v>
                </c:pt>
                <c:pt idx="11">
                  <c:v>1</c:v>
                </c:pt>
                <c:pt idx="12">
                  <c:v>1</c:v>
                </c:pt>
                <c:pt idx="13">
                  <c:v>1</c:v>
                </c:pt>
                <c:pt idx="14">
                  <c:v>6.5</c:v>
                </c:pt>
                <c:pt idx="15">
                  <c:v>4.5</c:v>
                </c:pt>
                <c:pt idx="16">
                  <c:v>6</c:v>
                </c:pt>
                <c:pt idx="17">
                  <c:v>1.5</c:v>
                </c:pt>
              </c:numCache>
            </c:numRef>
          </c:val>
          <c:extLst>
            <c:ext xmlns:c16="http://schemas.microsoft.com/office/drawing/2014/chart" uri="{C3380CC4-5D6E-409C-BE32-E72D297353CC}">
              <c16:uniqueId val="{00000000-9B25-4C9A-884B-FEF5128668C9}"/>
            </c:ext>
          </c:extLst>
        </c:ser>
        <c:ser>
          <c:idx val="1"/>
          <c:order val="1"/>
          <c:tx>
            <c:strRef>
              <c:f>Sayfa1!$C$1</c:f>
              <c:strCache>
                <c:ptCount val="1"/>
                <c:pt idx="0">
                  <c:v>Orta</c:v>
                </c:pt>
              </c:strCache>
            </c:strRef>
          </c:tx>
          <c:spPr>
            <a:solidFill>
              <a:schemeClr val="accent1">
                <a:lumMod val="75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1</c:v>
                </c:pt>
                <c:pt idx="1">
                  <c:v>1</c:v>
                </c:pt>
                <c:pt idx="2">
                  <c:v>1</c:v>
                </c:pt>
                <c:pt idx="3">
                  <c:v>1.1200000000000001</c:v>
                </c:pt>
                <c:pt idx="4">
                  <c:v>1.1200000000000001</c:v>
                </c:pt>
                <c:pt idx="5">
                  <c:v>3.62</c:v>
                </c:pt>
                <c:pt idx="6">
                  <c:v>1.1200000000000001</c:v>
                </c:pt>
                <c:pt idx="7">
                  <c:v>1.37</c:v>
                </c:pt>
                <c:pt idx="8">
                  <c:v>1</c:v>
                </c:pt>
                <c:pt idx="9">
                  <c:v>3.12</c:v>
                </c:pt>
                <c:pt idx="10">
                  <c:v>2.12</c:v>
                </c:pt>
                <c:pt idx="11">
                  <c:v>1</c:v>
                </c:pt>
                <c:pt idx="12">
                  <c:v>1.37</c:v>
                </c:pt>
                <c:pt idx="13">
                  <c:v>1</c:v>
                </c:pt>
                <c:pt idx="14">
                  <c:v>2.75</c:v>
                </c:pt>
                <c:pt idx="15">
                  <c:v>2.75</c:v>
                </c:pt>
                <c:pt idx="16">
                  <c:v>6.37</c:v>
                </c:pt>
                <c:pt idx="17">
                  <c:v>1.37</c:v>
                </c:pt>
              </c:numCache>
            </c:numRef>
          </c:val>
          <c:extLst>
            <c:ext xmlns:c16="http://schemas.microsoft.com/office/drawing/2014/chart" uri="{C3380CC4-5D6E-409C-BE32-E72D297353CC}">
              <c16:uniqueId val="{00000001-9B25-4C9A-884B-FEF5128668C9}"/>
            </c:ext>
          </c:extLst>
        </c:ser>
        <c:ser>
          <c:idx val="2"/>
          <c:order val="2"/>
          <c:tx>
            <c:strRef>
              <c:f>Sayfa1!$D$1</c:f>
              <c:strCache>
                <c:ptCount val="1"/>
                <c:pt idx="0">
                  <c:v>İyi</c:v>
                </c:pt>
              </c:strCache>
            </c:strRef>
          </c:tx>
          <c:spPr>
            <a:solidFill>
              <a:schemeClr val="accent4">
                <a:lumMod val="60000"/>
                <a:lumOff val="40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Sayfa1!$D$2:$D$19</c:f>
              <c:numCache>
                <c:formatCode>General</c:formatCode>
                <c:ptCount val="18"/>
                <c:pt idx="0">
                  <c:v>1</c:v>
                </c:pt>
                <c:pt idx="1">
                  <c:v>1</c:v>
                </c:pt>
                <c:pt idx="2">
                  <c:v>1.66</c:v>
                </c:pt>
                <c:pt idx="3">
                  <c:v>1</c:v>
                </c:pt>
                <c:pt idx="4">
                  <c:v>1.33</c:v>
                </c:pt>
                <c:pt idx="5">
                  <c:v>3</c:v>
                </c:pt>
                <c:pt idx="6">
                  <c:v>1</c:v>
                </c:pt>
                <c:pt idx="7">
                  <c:v>1</c:v>
                </c:pt>
                <c:pt idx="8">
                  <c:v>1</c:v>
                </c:pt>
                <c:pt idx="9">
                  <c:v>3</c:v>
                </c:pt>
                <c:pt idx="10">
                  <c:v>1</c:v>
                </c:pt>
                <c:pt idx="11">
                  <c:v>1</c:v>
                </c:pt>
                <c:pt idx="12">
                  <c:v>1</c:v>
                </c:pt>
                <c:pt idx="13">
                  <c:v>1</c:v>
                </c:pt>
                <c:pt idx="14">
                  <c:v>1.33</c:v>
                </c:pt>
                <c:pt idx="15">
                  <c:v>1.33</c:v>
                </c:pt>
                <c:pt idx="16">
                  <c:v>2.66</c:v>
                </c:pt>
                <c:pt idx="17">
                  <c:v>1</c:v>
                </c:pt>
              </c:numCache>
            </c:numRef>
          </c:val>
          <c:extLst>
            <c:ext xmlns:c16="http://schemas.microsoft.com/office/drawing/2014/chart" uri="{C3380CC4-5D6E-409C-BE32-E72D297353CC}">
              <c16:uniqueId val="{00000000-E157-4FA6-8589-8084322DC5B0}"/>
            </c:ext>
          </c:extLst>
        </c:ser>
        <c:ser>
          <c:idx val="3"/>
          <c:order val="3"/>
          <c:tx>
            <c:strRef>
              <c:f>Sayfa1!$E$1</c:f>
              <c:strCache>
                <c:ptCount val="1"/>
                <c:pt idx="0">
                  <c:v>Çok iyi</c:v>
                </c:pt>
              </c:strCache>
            </c:strRef>
          </c:tx>
          <c:spPr>
            <a:solidFill>
              <a:schemeClr val="accent6">
                <a:lumMod val="50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Sayfa1!$E$2:$E$19</c:f>
              <c:numCache>
                <c:formatCode>General</c:formatCode>
                <c:ptCount val="18"/>
                <c:pt idx="0">
                  <c:v>1</c:v>
                </c:pt>
                <c:pt idx="1">
                  <c:v>1</c:v>
                </c:pt>
                <c:pt idx="2">
                  <c:v>1</c:v>
                </c:pt>
                <c:pt idx="3">
                  <c:v>1</c:v>
                </c:pt>
                <c:pt idx="4">
                  <c:v>1</c:v>
                </c:pt>
                <c:pt idx="5">
                  <c:v>3</c:v>
                </c:pt>
                <c:pt idx="6">
                  <c:v>1</c:v>
                </c:pt>
                <c:pt idx="7">
                  <c:v>0</c:v>
                </c:pt>
                <c:pt idx="8">
                  <c:v>1</c:v>
                </c:pt>
                <c:pt idx="9">
                  <c:v>2</c:v>
                </c:pt>
                <c:pt idx="10">
                  <c:v>1</c:v>
                </c:pt>
                <c:pt idx="11">
                  <c:v>1</c:v>
                </c:pt>
                <c:pt idx="12">
                  <c:v>1</c:v>
                </c:pt>
                <c:pt idx="13">
                  <c:v>1</c:v>
                </c:pt>
                <c:pt idx="14">
                  <c:v>1</c:v>
                </c:pt>
                <c:pt idx="15">
                  <c:v>2</c:v>
                </c:pt>
                <c:pt idx="16">
                  <c:v>4</c:v>
                </c:pt>
                <c:pt idx="17">
                  <c:v>1</c:v>
                </c:pt>
              </c:numCache>
            </c:numRef>
          </c:val>
          <c:extLst>
            <c:ext xmlns:c16="http://schemas.microsoft.com/office/drawing/2014/chart" uri="{C3380CC4-5D6E-409C-BE32-E72D297353CC}">
              <c16:uniqueId val="{00000001-E157-4FA6-8589-8084322DC5B0}"/>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Az</c:v>
                </c:pt>
              </c:strCache>
            </c:strRef>
          </c:tx>
          <c:spPr>
            <a:solidFill>
              <a:srgbClr val="C00000"/>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0</c:v>
                </c:pt>
                <c:pt idx="1">
                  <c:v>0</c:v>
                </c:pt>
                <c:pt idx="2">
                  <c:v>0</c:v>
                </c:pt>
                <c:pt idx="3">
                  <c:v>2</c:v>
                </c:pt>
                <c:pt idx="4">
                  <c:v>1</c:v>
                </c:pt>
                <c:pt idx="5">
                  <c:v>1</c:v>
                </c:pt>
                <c:pt idx="6">
                  <c:v>2.5</c:v>
                </c:pt>
                <c:pt idx="7">
                  <c:v>0</c:v>
                </c:pt>
                <c:pt idx="8">
                  <c:v>1.5</c:v>
                </c:pt>
                <c:pt idx="9">
                  <c:v>1</c:v>
                </c:pt>
                <c:pt idx="10">
                  <c:v>0</c:v>
                </c:pt>
                <c:pt idx="11">
                  <c:v>0</c:v>
                </c:pt>
                <c:pt idx="12">
                  <c:v>0</c:v>
                </c:pt>
                <c:pt idx="13">
                  <c:v>0</c:v>
                </c:pt>
                <c:pt idx="14">
                  <c:v>5.5</c:v>
                </c:pt>
                <c:pt idx="15">
                  <c:v>2.5</c:v>
                </c:pt>
                <c:pt idx="16">
                  <c:v>2</c:v>
                </c:pt>
                <c:pt idx="17">
                  <c:v>0.5</c:v>
                </c:pt>
              </c:numCache>
            </c:numRef>
          </c:val>
          <c:extLst>
            <c:ext xmlns:c16="http://schemas.microsoft.com/office/drawing/2014/chart" uri="{C3380CC4-5D6E-409C-BE32-E72D297353CC}">
              <c16:uniqueId val="{00000000-9B25-4C9A-884B-FEF5128668C9}"/>
            </c:ext>
          </c:extLst>
        </c:ser>
        <c:ser>
          <c:idx val="1"/>
          <c:order val="1"/>
          <c:tx>
            <c:strRef>
              <c:f>Sayfa1!$C$1</c:f>
              <c:strCache>
                <c:ptCount val="1"/>
                <c:pt idx="0">
                  <c:v>Orta</c:v>
                </c:pt>
              </c:strCache>
            </c:strRef>
          </c:tx>
          <c:spPr>
            <a:solidFill>
              <a:schemeClr val="accent1">
                <a:lumMod val="75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0</c:v>
                </c:pt>
                <c:pt idx="1">
                  <c:v>0</c:v>
                </c:pt>
                <c:pt idx="2">
                  <c:v>0</c:v>
                </c:pt>
                <c:pt idx="3">
                  <c:v>0.12</c:v>
                </c:pt>
                <c:pt idx="4">
                  <c:v>0.12</c:v>
                </c:pt>
                <c:pt idx="5">
                  <c:v>0.62</c:v>
                </c:pt>
                <c:pt idx="6">
                  <c:v>0.12</c:v>
                </c:pt>
                <c:pt idx="7">
                  <c:v>0.37</c:v>
                </c:pt>
                <c:pt idx="8">
                  <c:v>0</c:v>
                </c:pt>
                <c:pt idx="9">
                  <c:v>1.1200000000000001</c:v>
                </c:pt>
                <c:pt idx="10">
                  <c:v>1.1200000000000001</c:v>
                </c:pt>
                <c:pt idx="11">
                  <c:v>0</c:v>
                </c:pt>
                <c:pt idx="12">
                  <c:v>0.37</c:v>
                </c:pt>
                <c:pt idx="13">
                  <c:v>0</c:v>
                </c:pt>
                <c:pt idx="14">
                  <c:v>1.75</c:v>
                </c:pt>
                <c:pt idx="15">
                  <c:v>1.25</c:v>
                </c:pt>
                <c:pt idx="16">
                  <c:v>2.37</c:v>
                </c:pt>
                <c:pt idx="17">
                  <c:v>0.37</c:v>
                </c:pt>
              </c:numCache>
            </c:numRef>
          </c:val>
          <c:extLst>
            <c:ext xmlns:c16="http://schemas.microsoft.com/office/drawing/2014/chart" uri="{C3380CC4-5D6E-409C-BE32-E72D297353CC}">
              <c16:uniqueId val="{00000001-9B25-4C9A-884B-FEF5128668C9}"/>
            </c:ext>
          </c:extLst>
        </c:ser>
        <c:ser>
          <c:idx val="2"/>
          <c:order val="2"/>
          <c:tx>
            <c:strRef>
              <c:f>Sayfa1!$D$1</c:f>
              <c:strCache>
                <c:ptCount val="1"/>
                <c:pt idx="0">
                  <c:v>İyi</c:v>
                </c:pt>
              </c:strCache>
            </c:strRef>
          </c:tx>
          <c:spPr>
            <a:solidFill>
              <a:schemeClr val="accent4">
                <a:lumMod val="60000"/>
                <a:lumOff val="40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Sayfa1!$D$2:$D$19</c:f>
              <c:numCache>
                <c:formatCode>General</c:formatCode>
                <c:ptCount val="18"/>
                <c:pt idx="0">
                  <c:v>0</c:v>
                </c:pt>
                <c:pt idx="1">
                  <c:v>0</c:v>
                </c:pt>
                <c:pt idx="2">
                  <c:v>0.66</c:v>
                </c:pt>
                <c:pt idx="3">
                  <c:v>0</c:v>
                </c:pt>
                <c:pt idx="4">
                  <c:v>0.33</c:v>
                </c:pt>
                <c:pt idx="5">
                  <c:v>0</c:v>
                </c:pt>
                <c:pt idx="6">
                  <c:v>0</c:v>
                </c:pt>
                <c:pt idx="7">
                  <c:v>0</c:v>
                </c:pt>
                <c:pt idx="8">
                  <c:v>0</c:v>
                </c:pt>
                <c:pt idx="9">
                  <c:v>1</c:v>
                </c:pt>
                <c:pt idx="10">
                  <c:v>0</c:v>
                </c:pt>
                <c:pt idx="11">
                  <c:v>0</c:v>
                </c:pt>
                <c:pt idx="12">
                  <c:v>0</c:v>
                </c:pt>
                <c:pt idx="13">
                  <c:v>0</c:v>
                </c:pt>
                <c:pt idx="14">
                  <c:v>0.33</c:v>
                </c:pt>
                <c:pt idx="15">
                  <c:v>0</c:v>
                </c:pt>
                <c:pt idx="16">
                  <c:v>0</c:v>
                </c:pt>
                <c:pt idx="17">
                  <c:v>0</c:v>
                </c:pt>
              </c:numCache>
            </c:numRef>
          </c:val>
          <c:extLst>
            <c:ext xmlns:c16="http://schemas.microsoft.com/office/drawing/2014/chart" uri="{C3380CC4-5D6E-409C-BE32-E72D297353CC}">
              <c16:uniqueId val="{00000000-E157-4FA6-8589-8084322DC5B0}"/>
            </c:ext>
          </c:extLst>
        </c:ser>
        <c:ser>
          <c:idx val="3"/>
          <c:order val="3"/>
          <c:tx>
            <c:strRef>
              <c:f>Sayfa1!$E$1</c:f>
              <c:strCache>
                <c:ptCount val="1"/>
                <c:pt idx="0">
                  <c:v>Çok iyi</c:v>
                </c:pt>
              </c:strCache>
            </c:strRef>
          </c:tx>
          <c:spPr>
            <a:solidFill>
              <a:schemeClr val="accent6">
                <a:lumMod val="50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Sayfa1!$E$2:$E$19</c:f>
              <c:numCache>
                <c:formatCode>General</c:formatCode>
                <c:ptCount val="18"/>
                <c:pt idx="0">
                  <c:v>0</c:v>
                </c:pt>
                <c:pt idx="1">
                  <c:v>0</c:v>
                </c:pt>
                <c:pt idx="2">
                  <c:v>0</c:v>
                </c:pt>
                <c:pt idx="3">
                  <c:v>0</c:v>
                </c:pt>
                <c:pt idx="4">
                  <c:v>0</c:v>
                </c:pt>
                <c:pt idx="5">
                  <c:v>0</c:v>
                </c:pt>
                <c:pt idx="6">
                  <c:v>0</c:v>
                </c:pt>
                <c:pt idx="7">
                  <c:v>1</c:v>
                </c:pt>
                <c:pt idx="8">
                  <c:v>0</c:v>
                </c:pt>
                <c:pt idx="9">
                  <c:v>0</c:v>
                </c:pt>
                <c:pt idx="10">
                  <c:v>0</c:v>
                </c:pt>
                <c:pt idx="11">
                  <c:v>0</c:v>
                </c:pt>
                <c:pt idx="12">
                  <c:v>0</c:v>
                </c:pt>
                <c:pt idx="13">
                  <c:v>0</c:v>
                </c:pt>
                <c:pt idx="14">
                  <c:v>0</c:v>
                </c:pt>
                <c:pt idx="15">
                  <c:v>0</c:v>
                </c:pt>
                <c:pt idx="16">
                  <c:v>0</c:v>
                </c:pt>
                <c:pt idx="17">
                  <c:v>0</c:v>
                </c:pt>
              </c:numCache>
            </c:numRef>
          </c:val>
          <c:extLst>
            <c:ext xmlns:c16="http://schemas.microsoft.com/office/drawing/2014/chart" uri="{C3380CC4-5D6E-409C-BE32-E72D297353CC}">
              <c16:uniqueId val="{00000001-E157-4FA6-8589-8084322DC5B0}"/>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1 kez</c:v>
                </c:pt>
              </c:strCache>
            </c:strRef>
          </c:tx>
          <c:spPr>
            <a:solidFill>
              <a:schemeClr val="accent1">
                <a:lumMod val="75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2.2000000000000002</c:v>
                </c:pt>
                <c:pt idx="1">
                  <c:v>3.55</c:v>
                </c:pt>
                <c:pt idx="2">
                  <c:v>2.0499999999999998</c:v>
                </c:pt>
                <c:pt idx="3">
                  <c:v>12.38</c:v>
                </c:pt>
                <c:pt idx="4">
                  <c:v>16.43</c:v>
                </c:pt>
                <c:pt idx="5">
                  <c:v>12.16</c:v>
                </c:pt>
                <c:pt idx="6">
                  <c:v>25.43</c:v>
                </c:pt>
                <c:pt idx="7">
                  <c:v>4.22</c:v>
                </c:pt>
                <c:pt idx="8">
                  <c:v>3.25</c:v>
                </c:pt>
                <c:pt idx="9">
                  <c:v>12.11</c:v>
                </c:pt>
                <c:pt idx="10">
                  <c:v>8.16</c:v>
                </c:pt>
                <c:pt idx="11">
                  <c:v>5.29</c:v>
                </c:pt>
                <c:pt idx="12">
                  <c:v>11.17</c:v>
                </c:pt>
                <c:pt idx="13">
                  <c:v>2.13</c:v>
                </c:pt>
                <c:pt idx="14">
                  <c:v>138.18</c:v>
                </c:pt>
                <c:pt idx="15">
                  <c:v>113</c:v>
                </c:pt>
                <c:pt idx="16">
                  <c:v>212</c:v>
                </c:pt>
                <c:pt idx="17">
                  <c:v>8.42</c:v>
                </c:pt>
              </c:numCache>
            </c:numRef>
          </c:val>
          <c:extLst>
            <c:ext xmlns:c16="http://schemas.microsoft.com/office/drawing/2014/chart" uri="{C3380CC4-5D6E-409C-BE32-E72D297353CC}">
              <c16:uniqueId val="{00000000-B378-4312-9B2F-F44BFFB1B798}"/>
            </c:ext>
          </c:extLst>
        </c:ser>
        <c:ser>
          <c:idx val="1"/>
          <c:order val="1"/>
          <c:tx>
            <c:strRef>
              <c:f>Sayfa1!$C$1</c:f>
              <c:strCache>
                <c:ptCount val="1"/>
                <c:pt idx="0">
                  <c:v>1-3 kez</c:v>
                </c:pt>
              </c:strCache>
            </c:strRef>
          </c:tx>
          <c:spPr>
            <a:solidFill>
              <a:srgbClr val="C00000"/>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1.3</c:v>
                </c:pt>
                <c:pt idx="1">
                  <c:v>4.5</c:v>
                </c:pt>
                <c:pt idx="2">
                  <c:v>2.35</c:v>
                </c:pt>
                <c:pt idx="3">
                  <c:v>6.22</c:v>
                </c:pt>
                <c:pt idx="4">
                  <c:v>7.33</c:v>
                </c:pt>
                <c:pt idx="5">
                  <c:v>9.11</c:v>
                </c:pt>
                <c:pt idx="6">
                  <c:v>12.43</c:v>
                </c:pt>
                <c:pt idx="7">
                  <c:v>4.3899999999999997</c:v>
                </c:pt>
                <c:pt idx="8">
                  <c:v>6.33</c:v>
                </c:pt>
                <c:pt idx="9">
                  <c:v>15.03</c:v>
                </c:pt>
                <c:pt idx="10">
                  <c:v>8.18</c:v>
                </c:pt>
                <c:pt idx="11">
                  <c:v>5.4</c:v>
                </c:pt>
                <c:pt idx="12">
                  <c:v>11.5</c:v>
                </c:pt>
                <c:pt idx="13">
                  <c:v>3.12</c:v>
                </c:pt>
                <c:pt idx="14">
                  <c:v>12.49</c:v>
                </c:pt>
                <c:pt idx="15">
                  <c:v>33.119999999999997</c:v>
                </c:pt>
                <c:pt idx="16">
                  <c:v>102.01</c:v>
                </c:pt>
                <c:pt idx="17">
                  <c:v>6.47</c:v>
                </c:pt>
              </c:numCache>
            </c:numRef>
          </c:val>
          <c:extLst>
            <c:ext xmlns:c16="http://schemas.microsoft.com/office/drawing/2014/chart" uri="{C3380CC4-5D6E-409C-BE32-E72D297353CC}">
              <c16:uniqueId val="{00000001-B378-4312-9B2F-F44BFFB1B798}"/>
            </c:ext>
          </c:extLst>
        </c:ser>
        <c:ser>
          <c:idx val="2"/>
          <c:order val="2"/>
          <c:tx>
            <c:strRef>
              <c:f>Sayfa1!$D$1</c:f>
              <c:strCache>
                <c:ptCount val="1"/>
                <c:pt idx="0">
                  <c:v>3-10 kez</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Sayfa1!$D$2:$D$19</c:f>
              <c:numCache>
                <c:formatCode>General</c:formatCode>
                <c:ptCount val="18"/>
                <c:pt idx="0">
                  <c:v>1.23</c:v>
                </c:pt>
                <c:pt idx="1">
                  <c:v>6.38</c:v>
                </c:pt>
                <c:pt idx="2">
                  <c:v>2.12</c:v>
                </c:pt>
                <c:pt idx="3">
                  <c:v>1.47</c:v>
                </c:pt>
                <c:pt idx="4">
                  <c:v>4.0199999999999996</c:v>
                </c:pt>
                <c:pt idx="5">
                  <c:v>8.35</c:v>
                </c:pt>
                <c:pt idx="6">
                  <c:v>5.12</c:v>
                </c:pt>
                <c:pt idx="7">
                  <c:v>4.46</c:v>
                </c:pt>
                <c:pt idx="8">
                  <c:v>3.01</c:v>
                </c:pt>
                <c:pt idx="9">
                  <c:v>9.52</c:v>
                </c:pt>
                <c:pt idx="10">
                  <c:v>4.5199999999999996</c:v>
                </c:pt>
                <c:pt idx="11">
                  <c:v>3.11</c:v>
                </c:pt>
                <c:pt idx="12">
                  <c:v>7.47</c:v>
                </c:pt>
                <c:pt idx="13">
                  <c:v>3</c:v>
                </c:pt>
                <c:pt idx="14">
                  <c:v>13.47</c:v>
                </c:pt>
                <c:pt idx="15">
                  <c:v>20.59</c:v>
                </c:pt>
                <c:pt idx="16">
                  <c:v>30.49</c:v>
                </c:pt>
                <c:pt idx="17">
                  <c:v>6.2</c:v>
                </c:pt>
              </c:numCache>
            </c:numRef>
          </c:val>
          <c:extLst>
            <c:ext xmlns:c16="http://schemas.microsoft.com/office/drawing/2014/chart" uri="{C3380CC4-5D6E-409C-BE32-E72D297353CC}">
              <c16:uniqueId val="{00000002-B378-4312-9B2F-F44BFFB1B798}"/>
            </c:ext>
          </c:extLst>
        </c:ser>
        <c:ser>
          <c:idx val="3"/>
          <c:order val="3"/>
          <c:tx>
            <c:strRef>
              <c:f>Sayfa1!$E$1</c:f>
              <c:strCache>
                <c:ptCount val="1"/>
                <c:pt idx="0">
                  <c:v>10'dan fazla</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Sayfa1!$E$2:$E$19</c:f>
              <c:numCache>
                <c:formatCode>General</c:formatCode>
                <c:ptCount val="18"/>
                <c:pt idx="0">
                  <c:v>1.08</c:v>
                </c:pt>
                <c:pt idx="1">
                  <c:v>2.2799999999999998</c:v>
                </c:pt>
                <c:pt idx="2">
                  <c:v>2.16</c:v>
                </c:pt>
                <c:pt idx="3">
                  <c:v>16.420000000000002</c:v>
                </c:pt>
                <c:pt idx="4">
                  <c:v>3.46</c:v>
                </c:pt>
                <c:pt idx="5">
                  <c:v>1.47</c:v>
                </c:pt>
                <c:pt idx="6">
                  <c:v>7.03</c:v>
                </c:pt>
                <c:pt idx="7">
                  <c:v>1.17</c:v>
                </c:pt>
                <c:pt idx="8">
                  <c:v>1.23</c:v>
                </c:pt>
                <c:pt idx="9">
                  <c:v>4.03</c:v>
                </c:pt>
                <c:pt idx="10">
                  <c:v>10.220000000000001</c:v>
                </c:pt>
                <c:pt idx="11">
                  <c:v>1.3</c:v>
                </c:pt>
                <c:pt idx="12">
                  <c:v>2.4900000000000002</c:v>
                </c:pt>
                <c:pt idx="13">
                  <c:v>1.1100000000000001</c:v>
                </c:pt>
                <c:pt idx="14">
                  <c:v>6.19</c:v>
                </c:pt>
                <c:pt idx="15">
                  <c:v>1.31</c:v>
                </c:pt>
                <c:pt idx="16">
                  <c:v>7.28</c:v>
                </c:pt>
                <c:pt idx="17">
                  <c:v>1.58</c:v>
                </c:pt>
              </c:numCache>
            </c:numRef>
          </c:val>
          <c:extLst>
            <c:ext xmlns:c16="http://schemas.microsoft.com/office/drawing/2014/chart" uri="{C3380CC4-5D6E-409C-BE32-E72D297353CC}">
              <c16:uniqueId val="{00000003-B378-4312-9B2F-F44BFFB1B798}"/>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1 kez</c:v>
                </c:pt>
              </c:strCache>
            </c:strRef>
          </c:tx>
          <c:spPr>
            <a:solidFill>
              <a:schemeClr val="accent1">
                <a:lumMod val="75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1</c:v>
                </c:pt>
                <c:pt idx="1">
                  <c:v>1</c:v>
                </c:pt>
                <c:pt idx="2">
                  <c:v>1</c:v>
                </c:pt>
                <c:pt idx="3">
                  <c:v>1</c:v>
                </c:pt>
                <c:pt idx="4">
                  <c:v>1</c:v>
                </c:pt>
                <c:pt idx="5">
                  <c:v>5</c:v>
                </c:pt>
                <c:pt idx="6">
                  <c:v>2</c:v>
                </c:pt>
                <c:pt idx="7">
                  <c:v>1</c:v>
                </c:pt>
                <c:pt idx="8">
                  <c:v>1</c:v>
                </c:pt>
                <c:pt idx="9">
                  <c:v>4</c:v>
                </c:pt>
                <c:pt idx="10">
                  <c:v>1</c:v>
                </c:pt>
                <c:pt idx="11">
                  <c:v>1</c:v>
                </c:pt>
                <c:pt idx="12">
                  <c:v>1</c:v>
                </c:pt>
                <c:pt idx="13">
                  <c:v>1</c:v>
                </c:pt>
                <c:pt idx="14">
                  <c:v>7</c:v>
                </c:pt>
                <c:pt idx="15">
                  <c:v>7</c:v>
                </c:pt>
                <c:pt idx="16">
                  <c:v>7</c:v>
                </c:pt>
                <c:pt idx="17">
                  <c:v>1</c:v>
                </c:pt>
              </c:numCache>
            </c:numRef>
          </c:val>
          <c:extLst>
            <c:ext xmlns:c16="http://schemas.microsoft.com/office/drawing/2014/chart" uri="{C3380CC4-5D6E-409C-BE32-E72D297353CC}">
              <c16:uniqueId val="{00000000-E3A9-434B-B4EE-61E5ADE5F0CE}"/>
            </c:ext>
          </c:extLst>
        </c:ser>
        <c:ser>
          <c:idx val="1"/>
          <c:order val="1"/>
          <c:tx>
            <c:strRef>
              <c:f>Sayfa1!$C$1</c:f>
              <c:strCache>
                <c:ptCount val="1"/>
                <c:pt idx="0">
                  <c:v>1-3 kez</c:v>
                </c:pt>
              </c:strCache>
            </c:strRef>
          </c:tx>
          <c:spPr>
            <a:solidFill>
              <a:srgbClr val="C00000"/>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1</c:v>
                </c:pt>
                <c:pt idx="1">
                  <c:v>1</c:v>
                </c:pt>
                <c:pt idx="2">
                  <c:v>1.28</c:v>
                </c:pt>
                <c:pt idx="3">
                  <c:v>1.71</c:v>
                </c:pt>
                <c:pt idx="4">
                  <c:v>1.28</c:v>
                </c:pt>
                <c:pt idx="5">
                  <c:v>3.28</c:v>
                </c:pt>
                <c:pt idx="6">
                  <c:v>1.71</c:v>
                </c:pt>
                <c:pt idx="7">
                  <c:v>1.42</c:v>
                </c:pt>
                <c:pt idx="8">
                  <c:v>1.42</c:v>
                </c:pt>
                <c:pt idx="9">
                  <c:v>2.85</c:v>
                </c:pt>
                <c:pt idx="10">
                  <c:v>2</c:v>
                </c:pt>
                <c:pt idx="11">
                  <c:v>1</c:v>
                </c:pt>
                <c:pt idx="12">
                  <c:v>1.42</c:v>
                </c:pt>
                <c:pt idx="13">
                  <c:v>1</c:v>
                </c:pt>
                <c:pt idx="14">
                  <c:v>3</c:v>
                </c:pt>
                <c:pt idx="15">
                  <c:v>2.71</c:v>
                </c:pt>
                <c:pt idx="16">
                  <c:v>5.85</c:v>
                </c:pt>
                <c:pt idx="17">
                  <c:v>1.42</c:v>
                </c:pt>
              </c:numCache>
            </c:numRef>
          </c:val>
          <c:extLst>
            <c:ext xmlns:c16="http://schemas.microsoft.com/office/drawing/2014/chart" uri="{C3380CC4-5D6E-409C-BE32-E72D297353CC}">
              <c16:uniqueId val="{00000001-E3A9-434B-B4EE-61E5ADE5F0CE}"/>
            </c:ext>
          </c:extLst>
        </c:ser>
        <c:ser>
          <c:idx val="2"/>
          <c:order val="2"/>
          <c:tx>
            <c:strRef>
              <c:f>Sayfa1!$D$1</c:f>
              <c:strCache>
                <c:ptCount val="1"/>
                <c:pt idx="0">
                  <c:v>3-10 kez</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Sayfa1!$D$2:$D$19</c:f>
              <c:numCache>
                <c:formatCode>General</c:formatCode>
                <c:ptCount val="18"/>
                <c:pt idx="0">
                  <c:v>1</c:v>
                </c:pt>
                <c:pt idx="1">
                  <c:v>1</c:v>
                </c:pt>
                <c:pt idx="2">
                  <c:v>1</c:v>
                </c:pt>
                <c:pt idx="3">
                  <c:v>1</c:v>
                </c:pt>
                <c:pt idx="4">
                  <c:v>1.4</c:v>
                </c:pt>
                <c:pt idx="5">
                  <c:v>3.6</c:v>
                </c:pt>
                <c:pt idx="6">
                  <c:v>1</c:v>
                </c:pt>
                <c:pt idx="7">
                  <c:v>1</c:v>
                </c:pt>
                <c:pt idx="8">
                  <c:v>1</c:v>
                </c:pt>
                <c:pt idx="9">
                  <c:v>3.2</c:v>
                </c:pt>
                <c:pt idx="10">
                  <c:v>1.4</c:v>
                </c:pt>
                <c:pt idx="11">
                  <c:v>1</c:v>
                </c:pt>
                <c:pt idx="12">
                  <c:v>1</c:v>
                </c:pt>
                <c:pt idx="13">
                  <c:v>1</c:v>
                </c:pt>
                <c:pt idx="14">
                  <c:v>2.2000000000000002</c:v>
                </c:pt>
                <c:pt idx="15">
                  <c:v>1.8</c:v>
                </c:pt>
                <c:pt idx="16">
                  <c:v>4.5999999999999996</c:v>
                </c:pt>
                <c:pt idx="17">
                  <c:v>1.2</c:v>
                </c:pt>
              </c:numCache>
            </c:numRef>
          </c:val>
          <c:extLst>
            <c:ext xmlns:c16="http://schemas.microsoft.com/office/drawing/2014/chart" uri="{C3380CC4-5D6E-409C-BE32-E72D297353CC}">
              <c16:uniqueId val="{00000002-E3A9-434B-B4EE-61E5ADE5F0CE}"/>
            </c:ext>
          </c:extLst>
        </c:ser>
        <c:ser>
          <c:idx val="3"/>
          <c:order val="3"/>
          <c:tx>
            <c:strRef>
              <c:f>Sayfa1!$E$1</c:f>
              <c:strCache>
                <c:ptCount val="1"/>
                <c:pt idx="0">
                  <c:v>10'dan fazla</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Sayfa1!$E$2:$E$19</c:f>
              <c:numCache>
                <c:formatCode>General</c:formatCode>
                <c:ptCount val="18"/>
                <c:pt idx="0">
                  <c:v>1</c:v>
                </c:pt>
                <c:pt idx="1">
                  <c:v>1</c:v>
                </c:pt>
                <c:pt idx="2">
                  <c:v>1</c:v>
                </c:pt>
                <c:pt idx="3">
                  <c:v>1</c:v>
                </c:pt>
                <c:pt idx="4">
                  <c:v>1</c:v>
                </c:pt>
                <c:pt idx="5">
                  <c:v>3</c:v>
                </c:pt>
                <c:pt idx="6">
                  <c:v>1</c:v>
                </c:pt>
                <c:pt idx="7">
                  <c:v>1</c:v>
                </c:pt>
                <c:pt idx="8">
                  <c:v>1</c:v>
                </c:pt>
                <c:pt idx="9">
                  <c:v>2</c:v>
                </c:pt>
                <c:pt idx="10">
                  <c:v>1</c:v>
                </c:pt>
                <c:pt idx="11">
                  <c:v>1</c:v>
                </c:pt>
                <c:pt idx="12">
                  <c:v>1</c:v>
                </c:pt>
                <c:pt idx="13">
                  <c:v>1</c:v>
                </c:pt>
                <c:pt idx="14">
                  <c:v>1</c:v>
                </c:pt>
                <c:pt idx="15">
                  <c:v>2</c:v>
                </c:pt>
                <c:pt idx="16">
                  <c:v>4</c:v>
                </c:pt>
                <c:pt idx="17">
                  <c:v>1</c:v>
                </c:pt>
              </c:numCache>
            </c:numRef>
          </c:val>
          <c:extLst>
            <c:ext xmlns:c16="http://schemas.microsoft.com/office/drawing/2014/chart" uri="{C3380CC4-5D6E-409C-BE32-E72D297353CC}">
              <c16:uniqueId val="{00000003-E3A9-434B-B4EE-61E5ADE5F0CE}"/>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1 kez</c:v>
                </c:pt>
              </c:strCache>
            </c:strRef>
          </c:tx>
          <c:spPr>
            <a:solidFill>
              <a:schemeClr val="accent1">
                <a:lumMod val="75000"/>
              </a:schemeClr>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0</c:v>
                </c:pt>
                <c:pt idx="1">
                  <c:v>0</c:v>
                </c:pt>
                <c:pt idx="2">
                  <c:v>0</c:v>
                </c:pt>
                <c:pt idx="3">
                  <c:v>0</c:v>
                </c:pt>
                <c:pt idx="4">
                  <c:v>0</c:v>
                </c:pt>
                <c:pt idx="5">
                  <c:v>2</c:v>
                </c:pt>
                <c:pt idx="6">
                  <c:v>1</c:v>
                </c:pt>
                <c:pt idx="7">
                  <c:v>0</c:v>
                </c:pt>
                <c:pt idx="8">
                  <c:v>0</c:v>
                </c:pt>
                <c:pt idx="9">
                  <c:v>2</c:v>
                </c:pt>
                <c:pt idx="10">
                  <c:v>0</c:v>
                </c:pt>
                <c:pt idx="11">
                  <c:v>0</c:v>
                </c:pt>
                <c:pt idx="12">
                  <c:v>0</c:v>
                </c:pt>
                <c:pt idx="13">
                  <c:v>0</c:v>
                </c:pt>
                <c:pt idx="14">
                  <c:v>6</c:v>
                </c:pt>
                <c:pt idx="15">
                  <c:v>5</c:v>
                </c:pt>
                <c:pt idx="16">
                  <c:v>3</c:v>
                </c:pt>
                <c:pt idx="17">
                  <c:v>0</c:v>
                </c:pt>
              </c:numCache>
            </c:numRef>
          </c:val>
          <c:extLst>
            <c:ext xmlns:c16="http://schemas.microsoft.com/office/drawing/2014/chart" uri="{C3380CC4-5D6E-409C-BE32-E72D297353CC}">
              <c16:uniqueId val="{00000000-FDEE-494C-880D-F9662F7C569C}"/>
            </c:ext>
          </c:extLst>
        </c:ser>
        <c:ser>
          <c:idx val="1"/>
          <c:order val="1"/>
          <c:tx>
            <c:strRef>
              <c:f>Sayfa1!$C$1</c:f>
              <c:strCache>
                <c:ptCount val="1"/>
                <c:pt idx="0">
                  <c:v>1-3 kez</c:v>
                </c:pt>
              </c:strCache>
            </c:strRef>
          </c:tx>
          <c:spPr>
            <a:solidFill>
              <a:srgbClr val="C00000"/>
            </a:soli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0</c:v>
                </c:pt>
                <c:pt idx="1">
                  <c:v>0</c:v>
                </c:pt>
                <c:pt idx="2">
                  <c:v>0.28000000000000003</c:v>
                </c:pt>
                <c:pt idx="3">
                  <c:v>0.71</c:v>
                </c:pt>
                <c:pt idx="4">
                  <c:v>0.28000000000000003</c:v>
                </c:pt>
                <c:pt idx="5">
                  <c:v>0.28000000000000003</c:v>
                </c:pt>
                <c:pt idx="6">
                  <c:v>0.71</c:v>
                </c:pt>
                <c:pt idx="7">
                  <c:v>0.42</c:v>
                </c:pt>
                <c:pt idx="8">
                  <c:v>0.42</c:v>
                </c:pt>
                <c:pt idx="9">
                  <c:v>0.85</c:v>
                </c:pt>
                <c:pt idx="10">
                  <c:v>1</c:v>
                </c:pt>
                <c:pt idx="11">
                  <c:v>0</c:v>
                </c:pt>
                <c:pt idx="12">
                  <c:v>0.42</c:v>
                </c:pt>
                <c:pt idx="13">
                  <c:v>0</c:v>
                </c:pt>
                <c:pt idx="14">
                  <c:v>2</c:v>
                </c:pt>
                <c:pt idx="15">
                  <c:v>1</c:v>
                </c:pt>
                <c:pt idx="16">
                  <c:v>1.85</c:v>
                </c:pt>
                <c:pt idx="17">
                  <c:v>0.42</c:v>
                </c:pt>
              </c:numCache>
            </c:numRef>
          </c:val>
          <c:extLst>
            <c:ext xmlns:c16="http://schemas.microsoft.com/office/drawing/2014/chart" uri="{C3380CC4-5D6E-409C-BE32-E72D297353CC}">
              <c16:uniqueId val="{00000001-FDEE-494C-880D-F9662F7C569C}"/>
            </c:ext>
          </c:extLst>
        </c:ser>
        <c:ser>
          <c:idx val="2"/>
          <c:order val="2"/>
          <c:tx>
            <c:strRef>
              <c:f>Sayfa1!$D$1</c:f>
              <c:strCache>
                <c:ptCount val="1"/>
                <c:pt idx="0">
                  <c:v>3-10 kez</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Sayfa1!$D$2:$D$19</c:f>
              <c:numCache>
                <c:formatCode>General</c:formatCode>
                <c:ptCount val="18"/>
                <c:pt idx="0">
                  <c:v>0</c:v>
                </c:pt>
                <c:pt idx="1">
                  <c:v>0</c:v>
                </c:pt>
                <c:pt idx="2">
                  <c:v>0</c:v>
                </c:pt>
                <c:pt idx="3">
                  <c:v>0</c:v>
                </c:pt>
                <c:pt idx="4">
                  <c:v>0.4</c:v>
                </c:pt>
                <c:pt idx="5">
                  <c:v>0.6</c:v>
                </c:pt>
                <c:pt idx="6">
                  <c:v>0</c:v>
                </c:pt>
                <c:pt idx="7">
                  <c:v>0</c:v>
                </c:pt>
                <c:pt idx="8">
                  <c:v>0</c:v>
                </c:pt>
                <c:pt idx="9">
                  <c:v>1.2</c:v>
                </c:pt>
                <c:pt idx="10">
                  <c:v>0.4</c:v>
                </c:pt>
                <c:pt idx="11">
                  <c:v>0</c:v>
                </c:pt>
                <c:pt idx="12">
                  <c:v>0</c:v>
                </c:pt>
                <c:pt idx="13">
                  <c:v>0</c:v>
                </c:pt>
                <c:pt idx="14">
                  <c:v>1.2</c:v>
                </c:pt>
                <c:pt idx="15">
                  <c:v>0.6</c:v>
                </c:pt>
                <c:pt idx="16">
                  <c:v>1.4</c:v>
                </c:pt>
                <c:pt idx="17">
                  <c:v>0.2</c:v>
                </c:pt>
              </c:numCache>
            </c:numRef>
          </c:val>
          <c:extLst>
            <c:ext xmlns:c16="http://schemas.microsoft.com/office/drawing/2014/chart" uri="{C3380CC4-5D6E-409C-BE32-E72D297353CC}">
              <c16:uniqueId val="{00000002-FDEE-494C-880D-F9662F7C569C}"/>
            </c:ext>
          </c:extLst>
        </c:ser>
        <c:ser>
          <c:idx val="3"/>
          <c:order val="3"/>
          <c:tx>
            <c:strRef>
              <c:f>Sayfa1!$E$1</c:f>
              <c:strCache>
                <c:ptCount val="1"/>
                <c:pt idx="0">
                  <c:v>10'dan fazla</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delete val="1"/>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Sayfa1!$E$2:$E$19</c:f>
              <c:numCache>
                <c:formatCode>General</c:formatCode>
                <c:ptCount val="1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numCache>
            </c:numRef>
          </c:val>
          <c:extLst>
            <c:ext xmlns:c16="http://schemas.microsoft.com/office/drawing/2014/chart" uri="{C3380CC4-5D6E-409C-BE32-E72D297353CC}">
              <c16:uniqueId val="{00000003-FDEE-494C-880D-F9662F7C569C}"/>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tr-TR"/>
        </a:p>
      </c:txPr>
    </c:title>
    <c:autoTitleDeleted val="0"/>
    <c:plotArea>
      <c:layout/>
      <c:pieChart>
        <c:varyColors val="1"/>
        <c:ser>
          <c:idx val="0"/>
          <c:order val="0"/>
          <c:tx>
            <c:strRef>
              <c:f>Sayfa1!$B$1</c:f>
              <c:strCache>
                <c:ptCount val="1"/>
                <c:pt idx="0">
                  <c:v>Eğitim Durumu</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78F5-4561-B9BD-892B3B739B28}"/>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78F5-4561-B9BD-892B3B739B28}"/>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78F5-4561-B9BD-892B3B739B28}"/>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tr-TR"/>
                </a:p>
              </c:txPr>
              <c:dLblPos val="outEnd"/>
              <c:showLegendKey val="0"/>
              <c:showVal val="0"/>
              <c:showCatName val="1"/>
              <c:showSerName val="0"/>
              <c:showPercent val="1"/>
              <c:showBubbleSize val="0"/>
              <c:extLst>
                <c:ext xmlns:c16="http://schemas.microsoft.com/office/drawing/2014/chart" uri="{C3380CC4-5D6E-409C-BE32-E72D297353CC}">
                  <c16:uniqueId val="{00000001-78F5-4561-B9BD-892B3B739B28}"/>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tr-TR"/>
                </a:p>
              </c:txPr>
              <c:dLblPos val="outEnd"/>
              <c:showLegendKey val="0"/>
              <c:showVal val="0"/>
              <c:showCatName val="1"/>
              <c:showSerName val="0"/>
              <c:showPercent val="1"/>
              <c:showBubbleSize val="0"/>
              <c:extLst>
                <c:ext xmlns:c16="http://schemas.microsoft.com/office/drawing/2014/chart" uri="{C3380CC4-5D6E-409C-BE32-E72D297353CC}">
                  <c16:uniqueId val="{00000003-78F5-4561-B9BD-892B3B739B28}"/>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tr-TR"/>
                </a:p>
              </c:txPr>
              <c:dLblPos val="outEnd"/>
              <c:showLegendKey val="0"/>
              <c:showVal val="0"/>
              <c:showCatName val="1"/>
              <c:showSerName val="0"/>
              <c:showPercent val="1"/>
              <c:showBubbleSize val="0"/>
              <c:extLst>
                <c:ext xmlns:c16="http://schemas.microsoft.com/office/drawing/2014/chart" uri="{C3380CC4-5D6E-409C-BE32-E72D297353CC}">
                  <c16:uniqueId val="{00000005-78F5-4561-B9BD-892B3B739B28}"/>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Sayfa1!$A$2:$A$4</c:f>
              <c:strCache>
                <c:ptCount val="3"/>
                <c:pt idx="0">
                  <c:v>Üniversite</c:v>
                </c:pt>
                <c:pt idx="1">
                  <c:v>Lise</c:v>
                </c:pt>
                <c:pt idx="2">
                  <c:v>Ortaokul</c:v>
                </c:pt>
              </c:strCache>
            </c:strRef>
          </c:cat>
          <c:val>
            <c:numRef>
              <c:f>Sayfa1!$B$2:$B$4</c:f>
              <c:numCache>
                <c:formatCode>General</c:formatCode>
                <c:ptCount val="3"/>
                <c:pt idx="0">
                  <c:v>10</c:v>
                </c:pt>
                <c:pt idx="1">
                  <c:v>2</c:v>
                </c:pt>
                <c:pt idx="2">
                  <c:v>3</c:v>
                </c:pt>
              </c:numCache>
            </c:numRef>
          </c:val>
          <c:extLst>
            <c:ext xmlns:c16="http://schemas.microsoft.com/office/drawing/2014/chart" uri="{C3380CC4-5D6E-409C-BE32-E72D297353CC}">
              <c16:uniqueId val="{00000006-78F5-4561-B9BD-892B3B739B28}"/>
            </c:ext>
          </c:extLst>
        </c:ser>
        <c:dLbls>
          <c:dLblPos val="outEnd"/>
          <c:showLegendKey val="0"/>
          <c:showVal val="0"/>
          <c:showCatName val="1"/>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tr-TR"/>
        </a:p>
      </c:txPr>
    </c:title>
    <c:autoTitleDeleted val="0"/>
    <c:plotArea>
      <c:layout/>
      <c:pieChart>
        <c:varyColors val="1"/>
        <c:ser>
          <c:idx val="0"/>
          <c:order val="0"/>
          <c:tx>
            <c:strRef>
              <c:f>Sayfa1!$B$1</c:f>
              <c:strCache>
                <c:ptCount val="1"/>
                <c:pt idx="0">
                  <c:v>Meslek</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A7F7-4DBF-9C81-18366CDCD0EE}"/>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A7F7-4DBF-9C81-18366CDCD0EE}"/>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tr-TR"/>
                </a:p>
              </c:txPr>
              <c:dLblPos val="outEnd"/>
              <c:showLegendKey val="0"/>
              <c:showVal val="0"/>
              <c:showCatName val="1"/>
              <c:showSerName val="0"/>
              <c:showPercent val="1"/>
              <c:showBubbleSize val="0"/>
              <c:extLst>
                <c:ext xmlns:c16="http://schemas.microsoft.com/office/drawing/2014/chart" uri="{C3380CC4-5D6E-409C-BE32-E72D297353CC}">
                  <c16:uniqueId val="{00000001-A7F7-4DBF-9C81-18366CDCD0EE}"/>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tr-TR"/>
                </a:p>
              </c:txPr>
              <c:dLblPos val="outEnd"/>
              <c:showLegendKey val="0"/>
              <c:showVal val="0"/>
              <c:showCatName val="1"/>
              <c:showSerName val="0"/>
              <c:showPercent val="1"/>
              <c:showBubbleSize val="0"/>
              <c:extLst>
                <c:ext xmlns:c16="http://schemas.microsoft.com/office/drawing/2014/chart" uri="{C3380CC4-5D6E-409C-BE32-E72D297353CC}">
                  <c16:uniqueId val="{00000003-A7F7-4DBF-9C81-18366CDCD0EE}"/>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Sayfa1!$A$2:$A$3</c:f>
              <c:strCache>
                <c:ptCount val="2"/>
                <c:pt idx="0">
                  <c:v>Öğrenci</c:v>
                </c:pt>
                <c:pt idx="1">
                  <c:v>Çalışan</c:v>
                </c:pt>
              </c:strCache>
            </c:strRef>
          </c:cat>
          <c:val>
            <c:numRef>
              <c:f>Sayfa1!$B$2:$B$3</c:f>
              <c:numCache>
                <c:formatCode>General</c:formatCode>
                <c:ptCount val="2"/>
                <c:pt idx="0">
                  <c:v>8</c:v>
                </c:pt>
                <c:pt idx="1">
                  <c:v>7</c:v>
                </c:pt>
              </c:numCache>
            </c:numRef>
          </c:val>
          <c:extLst>
            <c:ext xmlns:c16="http://schemas.microsoft.com/office/drawing/2014/chart" uri="{C3380CC4-5D6E-409C-BE32-E72D297353CC}">
              <c16:uniqueId val="{00000004-A7F7-4DBF-9C81-18366CDCD0EE}"/>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Ortalama Görev Süresi</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1.28</c:v>
                </c:pt>
                <c:pt idx="1">
                  <c:v>5.03</c:v>
                </c:pt>
                <c:pt idx="2">
                  <c:v>2.16</c:v>
                </c:pt>
                <c:pt idx="3">
                  <c:v>6.38</c:v>
                </c:pt>
                <c:pt idx="4">
                  <c:v>6.29</c:v>
                </c:pt>
                <c:pt idx="5">
                  <c:v>8.1199999999999992</c:v>
                </c:pt>
                <c:pt idx="6">
                  <c:v>10.19</c:v>
                </c:pt>
                <c:pt idx="7">
                  <c:v>4.1399999999999997</c:v>
                </c:pt>
                <c:pt idx="8">
                  <c:v>4.29</c:v>
                </c:pt>
                <c:pt idx="9">
                  <c:v>11.4</c:v>
                </c:pt>
                <c:pt idx="10">
                  <c:v>7.62</c:v>
                </c:pt>
                <c:pt idx="11">
                  <c:v>4.16</c:v>
                </c:pt>
                <c:pt idx="12">
                  <c:v>9.15</c:v>
                </c:pt>
                <c:pt idx="13">
                  <c:v>2.48</c:v>
                </c:pt>
                <c:pt idx="14">
                  <c:v>20.38</c:v>
                </c:pt>
                <c:pt idx="15">
                  <c:v>30.13</c:v>
                </c:pt>
                <c:pt idx="16">
                  <c:v>73.010000000000005</c:v>
                </c:pt>
                <c:pt idx="17">
                  <c:v>6.07</c:v>
                </c:pt>
              </c:numCache>
            </c:numRef>
          </c:val>
          <c:extLst>
            <c:ext xmlns:c16="http://schemas.microsoft.com/office/drawing/2014/chart" uri="{C3380CC4-5D6E-409C-BE32-E72D297353CC}">
              <c16:uniqueId val="{00000000-5D5B-4DE9-AA62-37110F608091}"/>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Ortalama Adım Sayısı</c:v>
                </c:pt>
              </c:strCache>
            </c:strRef>
          </c:tx>
          <c:spPr>
            <a:solidFill>
              <a:schemeClr val="accent6">
                <a:lumMod val="75000"/>
              </a:schemeClr>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1</c:v>
                </c:pt>
                <c:pt idx="1">
                  <c:v>1</c:v>
                </c:pt>
                <c:pt idx="2">
                  <c:v>1.33</c:v>
                </c:pt>
                <c:pt idx="3">
                  <c:v>1.33</c:v>
                </c:pt>
                <c:pt idx="4">
                  <c:v>1.26</c:v>
                </c:pt>
                <c:pt idx="5">
                  <c:v>3.46</c:v>
                </c:pt>
                <c:pt idx="6">
                  <c:v>1.4</c:v>
                </c:pt>
                <c:pt idx="7">
                  <c:v>1.2</c:v>
                </c:pt>
                <c:pt idx="8">
                  <c:v>1.2</c:v>
                </c:pt>
                <c:pt idx="9">
                  <c:v>2.93</c:v>
                </c:pt>
                <c:pt idx="10">
                  <c:v>1.6</c:v>
                </c:pt>
                <c:pt idx="11">
                  <c:v>1</c:v>
                </c:pt>
                <c:pt idx="12">
                  <c:v>1.2</c:v>
                </c:pt>
                <c:pt idx="13">
                  <c:v>1</c:v>
                </c:pt>
                <c:pt idx="14">
                  <c:v>2.73</c:v>
                </c:pt>
                <c:pt idx="15">
                  <c:v>2.6</c:v>
                </c:pt>
                <c:pt idx="16">
                  <c:v>5.26</c:v>
                </c:pt>
                <c:pt idx="17">
                  <c:v>1.26</c:v>
                </c:pt>
              </c:numCache>
            </c:numRef>
          </c:val>
          <c:extLst>
            <c:ext xmlns:c16="http://schemas.microsoft.com/office/drawing/2014/chart" uri="{C3380CC4-5D6E-409C-BE32-E72D297353CC}">
              <c16:uniqueId val="{00000000-C167-48AB-8CFF-4CDD8922ACC1}"/>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Ortalama Adım Sayısı</c:v>
                </c:pt>
              </c:strCache>
            </c:strRef>
          </c:tx>
          <c:spPr>
            <a:solidFill>
              <a:srgbClr val="C00000"/>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0</c:v>
                </c:pt>
                <c:pt idx="1">
                  <c:v>0</c:v>
                </c:pt>
                <c:pt idx="2">
                  <c:v>0.13</c:v>
                </c:pt>
                <c:pt idx="3">
                  <c:v>0.33</c:v>
                </c:pt>
                <c:pt idx="4">
                  <c:v>0.26</c:v>
                </c:pt>
                <c:pt idx="5">
                  <c:v>0.46</c:v>
                </c:pt>
                <c:pt idx="6">
                  <c:v>0.4</c:v>
                </c:pt>
                <c:pt idx="7">
                  <c:v>0.2</c:v>
                </c:pt>
                <c:pt idx="8">
                  <c:v>0.2</c:v>
                </c:pt>
                <c:pt idx="9">
                  <c:v>0.93</c:v>
                </c:pt>
                <c:pt idx="10">
                  <c:v>0.6</c:v>
                </c:pt>
                <c:pt idx="11">
                  <c:v>0</c:v>
                </c:pt>
                <c:pt idx="12">
                  <c:v>0.2</c:v>
                </c:pt>
                <c:pt idx="13">
                  <c:v>0</c:v>
                </c:pt>
                <c:pt idx="14">
                  <c:v>1.73</c:v>
                </c:pt>
                <c:pt idx="15">
                  <c:v>1</c:v>
                </c:pt>
                <c:pt idx="16">
                  <c:v>1.53</c:v>
                </c:pt>
                <c:pt idx="17">
                  <c:v>0.26</c:v>
                </c:pt>
              </c:numCache>
            </c:numRef>
          </c:val>
          <c:extLst>
            <c:ext xmlns:c16="http://schemas.microsoft.com/office/drawing/2014/chart" uri="{C3380CC4-5D6E-409C-BE32-E72D297353CC}">
              <c16:uniqueId val="{00000000-573C-4D30-AE58-0D129659CC36}"/>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Erkek Ortalama Görev Süresi</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1.31</c:v>
                </c:pt>
                <c:pt idx="1">
                  <c:v>4.04</c:v>
                </c:pt>
                <c:pt idx="2">
                  <c:v>2.16</c:v>
                </c:pt>
                <c:pt idx="3">
                  <c:v>8.57</c:v>
                </c:pt>
                <c:pt idx="4">
                  <c:v>7.19</c:v>
                </c:pt>
                <c:pt idx="5">
                  <c:v>6.46</c:v>
                </c:pt>
                <c:pt idx="6">
                  <c:v>11.4</c:v>
                </c:pt>
                <c:pt idx="7">
                  <c:v>3.22</c:v>
                </c:pt>
                <c:pt idx="8">
                  <c:v>4.21</c:v>
                </c:pt>
                <c:pt idx="9">
                  <c:v>8.27</c:v>
                </c:pt>
                <c:pt idx="10">
                  <c:v>8.5</c:v>
                </c:pt>
                <c:pt idx="11">
                  <c:v>4</c:v>
                </c:pt>
                <c:pt idx="12">
                  <c:v>9.15</c:v>
                </c:pt>
                <c:pt idx="13">
                  <c:v>1.54</c:v>
                </c:pt>
                <c:pt idx="14">
                  <c:v>8.09</c:v>
                </c:pt>
                <c:pt idx="15">
                  <c:v>27.46</c:v>
                </c:pt>
                <c:pt idx="16">
                  <c:v>74.430000000000007</c:v>
                </c:pt>
                <c:pt idx="17">
                  <c:v>6.23</c:v>
                </c:pt>
              </c:numCache>
            </c:numRef>
          </c:val>
          <c:extLst>
            <c:ext xmlns:c16="http://schemas.microsoft.com/office/drawing/2014/chart" uri="{C3380CC4-5D6E-409C-BE32-E72D297353CC}">
              <c16:uniqueId val="{00000000-4EC8-412B-BEAF-9A3E6DB710E1}"/>
            </c:ext>
          </c:extLst>
        </c:ser>
        <c:ser>
          <c:idx val="1"/>
          <c:order val="1"/>
          <c:tx>
            <c:strRef>
              <c:f>Sayfa1!$C$1</c:f>
              <c:strCache>
                <c:ptCount val="1"/>
                <c:pt idx="0">
                  <c:v>Kadın Ortalama Görev Süresi</c:v>
                </c:pt>
              </c:strCache>
            </c:strRef>
          </c:tx>
          <c:spPr>
            <a:solidFill>
              <a:srgbClr val="C00000"/>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1.24</c:v>
                </c:pt>
                <c:pt idx="1">
                  <c:v>6.11</c:v>
                </c:pt>
                <c:pt idx="2">
                  <c:v>2.17</c:v>
                </c:pt>
                <c:pt idx="3">
                  <c:v>3.59</c:v>
                </c:pt>
                <c:pt idx="4">
                  <c:v>5.32</c:v>
                </c:pt>
                <c:pt idx="5">
                  <c:v>9.5</c:v>
                </c:pt>
                <c:pt idx="6">
                  <c:v>8.4600000000000009</c:v>
                </c:pt>
                <c:pt idx="7">
                  <c:v>5.12</c:v>
                </c:pt>
                <c:pt idx="8">
                  <c:v>4.38</c:v>
                </c:pt>
                <c:pt idx="9">
                  <c:v>15.2</c:v>
                </c:pt>
                <c:pt idx="10">
                  <c:v>5.49</c:v>
                </c:pt>
                <c:pt idx="11">
                  <c:v>4.3499999999999996</c:v>
                </c:pt>
                <c:pt idx="12">
                  <c:v>9.14</c:v>
                </c:pt>
                <c:pt idx="13">
                  <c:v>3.5</c:v>
                </c:pt>
                <c:pt idx="14">
                  <c:v>34.53</c:v>
                </c:pt>
                <c:pt idx="15">
                  <c:v>33.020000000000003</c:v>
                </c:pt>
                <c:pt idx="16">
                  <c:v>72.03</c:v>
                </c:pt>
                <c:pt idx="17">
                  <c:v>4.49</c:v>
                </c:pt>
              </c:numCache>
            </c:numRef>
          </c:val>
          <c:extLst>
            <c:ext xmlns:c16="http://schemas.microsoft.com/office/drawing/2014/chart" uri="{C3380CC4-5D6E-409C-BE32-E72D297353CC}">
              <c16:uniqueId val="{00000005-4EC8-412B-BEAF-9A3E6DB710E1}"/>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Erkek Ortalama Adım Sayısı</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1</c:v>
                </c:pt>
                <c:pt idx="1">
                  <c:v>1</c:v>
                </c:pt>
                <c:pt idx="2">
                  <c:v>1.28</c:v>
                </c:pt>
                <c:pt idx="3">
                  <c:v>1.57</c:v>
                </c:pt>
                <c:pt idx="4">
                  <c:v>1.42</c:v>
                </c:pt>
                <c:pt idx="5">
                  <c:v>3</c:v>
                </c:pt>
                <c:pt idx="6">
                  <c:v>1.71</c:v>
                </c:pt>
                <c:pt idx="7">
                  <c:v>1.28</c:v>
                </c:pt>
                <c:pt idx="8">
                  <c:v>1.42</c:v>
                </c:pt>
                <c:pt idx="9">
                  <c:v>2.71</c:v>
                </c:pt>
                <c:pt idx="10">
                  <c:v>1.85</c:v>
                </c:pt>
                <c:pt idx="11">
                  <c:v>1</c:v>
                </c:pt>
                <c:pt idx="12">
                  <c:v>1.42</c:v>
                </c:pt>
                <c:pt idx="13">
                  <c:v>1</c:v>
                </c:pt>
                <c:pt idx="14">
                  <c:v>2.42</c:v>
                </c:pt>
                <c:pt idx="15">
                  <c:v>2.14</c:v>
                </c:pt>
                <c:pt idx="16">
                  <c:v>4.71</c:v>
                </c:pt>
                <c:pt idx="17">
                  <c:v>1.1399999999999999</c:v>
                </c:pt>
              </c:numCache>
            </c:numRef>
          </c:val>
          <c:extLst>
            <c:ext xmlns:c16="http://schemas.microsoft.com/office/drawing/2014/chart" uri="{C3380CC4-5D6E-409C-BE32-E72D297353CC}">
              <c16:uniqueId val="{00000000-9B25-4C9A-884B-FEF5128668C9}"/>
            </c:ext>
          </c:extLst>
        </c:ser>
        <c:ser>
          <c:idx val="1"/>
          <c:order val="1"/>
          <c:tx>
            <c:strRef>
              <c:f>Sayfa1!$C$1</c:f>
              <c:strCache>
                <c:ptCount val="1"/>
                <c:pt idx="0">
                  <c:v>Kadın Ortalama Adım Sayısı</c:v>
                </c:pt>
              </c:strCache>
            </c:strRef>
          </c:tx>
          <c:spPr>
            <a:solidFill>
              <a:srgbClr val="C00000"/>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1</c:v>
                </c:pt>
                <c:pt idx="1">
                  <c:v>1</c:v>
                </c:pt>
                <c:pt idx="2">
                  <c:v>1</c:v>
                </c:pt>
                <c:pt idx="3">
                  <c:v>1.1399999999999999</c:v>
                </c:pt>
                <c:pt idx="4">
                  <c:v>1.1399999999999999</c:v>
                </c:pt>
                <c:pt idx="5">
                  <c:v>4</c:v>
                </c:pt>
                <c:pt idx="6">
                  <c:v>1.1399999999999999</c:v>
                </c:pt>
                <c:pt idx="7">
                  <c:v>1.1399999999999999</c:v>
                </c:pt>
                <c:pt idx="8">
                  <c:v>1</c:v>
                </c:pt>
                <c:pt idx="9">
                  <c:v>3</c:v>
                </c:pt>
                <c:pt idx="10">
                  <c:v>1.42</c:v>
                </c:pt>
                <c:pt idx="11">
                  <c:v>1</c:v>
                </c:pt>
                <c:pt idx="12">
                  <c:v>1</c:v>
                </c:pt>
                <c:pt idx="13">
                  <c:v>1</c:v>
                </c:pt>
                <c:pt idx="14">
                  <c:v>3</c:v>
                </c:pt>
                <c:pt idx="15">
                  <c:v>2.71</c:v>
                </c:pt>
                <c:pt idx="16">
                  <c:v>5.71</c:v>
                </c:pt>
                <c:pt idx="17">
                  <c:v>1.42</c:v>
                </c:pt>
              </c:numCache>
            </c:numRef>
          </c:val>
          <c:extLst>
            <c:ext xmlns:c16="http://schemas.microsoft.com/office/drawing/2014/chart" uri="{C3380CC4-5D6E-409C-BE32-E72D297353CC}">
              <c16:uniqueId val="{00000001-9B25-4C9A-884B-FEF5128668C9}"/>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Sayfa1!$B$1</c:f>
              <c:strCache>
                <c:ptCount val="1"/>
                <c:pt idx="0">
                  <c:v>Erkek Ortalama Hata Sayısı</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Sayfa1!$B$2:$B$19</c:f>
              <c:numCache>
                <c:formatCode>General</c:formatCode>
                <c:ptCount val="18"/>
                <c:pt idx="0">
                  <c:v>0</c:v>
                </c:pt>
                <c:pt idx="1">
                  <c:v>0</c:v>
                </c:pt>
                <c:pt idx="2">
                  <c:v>0.28000000000000003</c:v>
                </c:pt>
                <c:pt idx="3">
                  <c:v>0.56999999999999995</c:v>
                </c:pt>
                <c:pt idx="4">
                  <c:v>0.42</c:v>
                </c:pt>
                <c:pt idx="5">
                  <c:v>0</c:v>
                </c:pt>
                <c:pt idx="6">
                  <c:v>0.71</c:v>
                </c:pt>
                <c:pt idx="7">
                  <c:v>0.28000000000000003</c:v>
                </c:pt>
                <c:pt idx="8">
                  <c:v>0.42</c:v>
                </c:pt>
                <c:pt idx="9">
                  <c:v>0.71</c:v>
                </c:pt>
                <c:pt idx="10">
                  <c:v>0.85</c:v>
                </c:pt>
                <c:pt idx="11">
                  <c:v>0</c:v>
                </c:pt>
                <c:pt idx="12">
                  <c:v>0.42</c:v>
                </c:pt>
                <c:pt idx="13">
                  <c:v>0</c:v>
                </c:pt>
                <c:pt idx="14">
                  <c:v>1.42</c:v>
                </c:pt>
                <c:pt idx="15">
                  <c:v>0.71</c:v>
                </c:pt>
                <c:pt idx="16">
                  <c:v>1.28</c:v>
                </c:pt>
                <c:pt idx="17">
                  <c:v>0.14000000000000001</c:v>
                </c:pt>
              </c:numCache>
            </c:numRef>
          </c:val>
          <c:extLst>
            <c:ext xmlns:c16="http://schemas.microsoft.com/office/drawing/2014/chart" uri="{C3380CC4-5D6E-409C-BE32-E72D297353CC}">
              <c16:uniqueId val="{00000000-9B25-4C9A-884B-FEF5128668C9}"/>
            </c:ext>
          </c:extLst>
        </c:ser>
        <c:ser>
          <c:idx val="1"/>
          <c:order val="1"/>
          <c:tx>
            <c:strRef>
              <c:f>Sayfa1!$C$1</c:f>
              <c:strCache>
                <c:ptCount val="1"/>
                <c:pt idx="0">
                  <c:v>Kadın Ortalama Hata Sayısı</c:v>
                </c:pt>
              </c:strCache>
            </c:strRef>
          </c:tx>
          <c:spPr>
            <a:solidFill>
              <a:srgbClr val="C00000"/>
            </a:soli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tr-T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Sayfa1!$A$2:$A$19</c:f>
              <c:strCache>
                <c:ptCount val="18"/>
                <c:pt idx="0">
                  <c:v>1.Görev</c:v>
                </c:pt>
                <c:pt idx="1">
                  <c:v>2.Görev</c:v>
                </c:pt>
                <c:pt idx="2">
                  <c:v>3.Görev</c:v>
                </c:pt>
                <c:pt idx="3">
                  <c:v>4.Görev</c:v>
                </c:pt>
                <c:pt idx="4">
                  <c:v>5.Görev</c:v>
                </c:pt>
                <c:pt idx="5">
                  <c:v>6.Görev</c:v>
                </c:pt>
                <c:pt idx="6">
                  <c:v>7.Görev</c:v>
                </c:pt>
                <c:pt idx="7">
                  <c:v>8.Görev</c:v>
                </c:pt>
                <c:pt idx="8">
                  <c:v>9.Görev</c:v>
                </c:pt>
                <c:pt idx="9">
                  <c:v>10.Görev</c:v>
                </c:pt>
                <c:pt idx="10">
                  <c:v>11.Görev</c:v>
                </c:pt>
                <c:pt idx="11">
                  <c:v>12.Görev</c:v>
                </c:pt>
                <c:pt idx="12">
                  <c:v>13.Görev</c:v>
                </c:pt>
                <c:pt idx="13">
                  <c:v>14.Görev</c:v>
                </c:pt>
                <c:pt idx="14">
                  <c:v>15.Görev</c:v>
                </c:pt>
                <c:pt idx="15">
                  <c:v>16.Görev</c:v>
                </c:pt>
                <c:pt idx="16">
                  <c:v>17.Görev</c:v>
                </c:pt>
                <c:pt idx="17">
                  <c:v>18.Görev</c:v>
                </c:pt>
              </c:strCache>
            </c:strRef>
          </c:cat>
          <c:val>
            <c:numRef>
              <c:f>Sayfa1!$C$2:$C$19</c:f>
              <c:numCache>
                <c:formatCode>General</c:formatCode>
                <c:ptCount val="18"/>
                <c:pt idx="0">
                  <c:v>0</c:v>
                </c:pt>
                <c:pt idx="1">
                  <c:v>0</c:v>
                </c:pt>
                <c:pt idx="2">
                  <c:v>0</c:v>
                </c:pt>
                <c:pt idx="3">
                  <c:v>0.14000000000000001</c:v>
                </c:pt>
                <c:pt idx="4">
                  <c:v>0.14000000000000001</c:v>
                </c:pt>
                <c:pt idx="5">
                  <c:v>1</c:v>
                </c:pt>
                <c:pt idx="6">
                  <c:v>0.14000000000000001</c:v>
                </c:pt>
                <c:pt idx="7">
                  <c:v>0.14000000000000001</c:v>
                </c:pt>
                <c:pt idx="8">
                  <c:v>0</c:v>
                </c:pt>
                <c:pt idx="9">
                  <c:v>1</c:v>
                </c:pt>
                <c:pt idx="10">
                  <c:v>0.42</c:v>
                </c:pt>
                <c:pt idx="11">
                  <c:v>0</c:v>
                </c:pt>
                <c:pt idx="12">
                  <c:v>0</c:v>
                </c:pt>
                <c:pt idx="13">
                  <c:v>0</c:v>
                </c:pt>
                <c:pt idx="14">
                  <c:v>2</c:v>
                </c:pt>
                <c:pt idx="15">
                  <c:v>1</c:v>
                </c:pt>
                <c:pt idx="16">
                  <c:v>1.71</c:v>
                </c:pt>
                <c:pt idx="17">
                  <c:v>0.42</c:v>
                </c:pt>
              </c:numCache>
            </c:numRef>
          </c:val>
          <c:extLst>
            <c:ext xmlns:c16="http://schemas.microsoft.com/office/drawing/2014/chart" uri="{C3380CC4-5D6E-409C-BE32-E72D297353CC}">
              <c16:uniqueId val="{00000001-9B25-4C9A-884B-FEF5128668C9}"/>
            </c:ext>
          </c:extLst>
        </c:ser>
        <c:dLbls>
          <c:showLegendKey val="0"/>
          <c:showVal val="1"/>
          <c:showCatName val="0"/>
          <c:showSerName val="0"/>
          <c:showPercent val="0"/>
          <c:showBubbleSize val="0"/>
        </c:dLbls>
        <c:gapWidth val="150"/>
        <c:shape val="box"/>
        <c:axId val="1615697360"/>
        <c:axId val="1615692368"/>
        <c:axId val="0"/>
      </c:bar3DChart>
      <c:catAx>
        <c:axId val="1615697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2368"/>
        <c:crosses val="autoZero"/>
        <c:auto val="1"/>
        <c:lblAlgn val="ctr"/>
        <c:lblOffset val="100"/>
        <c:noMultiLvlLbl val="0"/>
      </c:catAx>
      <c:valAx>
        <c:axId val="16156923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crossAx val="16156973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tr-TR"/>
        </a:p>
      </c:txPr>
    </c:legend>
    <c:plotVisOnly val="1"/>
    <c:dispBlanksAs val="gap"/>
    <c:showDLblsOverMax val="0"/>
  </c:chart>
  <c:spPr>
    <a:noFill/>
    <a:ln>
      <a:noFill/>
    </a:ln>
    <a:effectLst/>
  </c:spPr>
  <c:txPr>
    <a:bodyPr/>
    <a:lstStyle/>
    <a:p>
      <a:pPr>
        <a:defRPr/>
      </a:pPr>
      <a:endParaRPr lang="tr-T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1.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2.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3.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4.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5.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6.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7.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18.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8.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a:t>Asıl başlık stili için tıklatın</a:t>
            </a: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p:cNvSpPr>
            <a:spLocks noGrp="1"/>
          </p:cNvSpPr>
          <p:nvPr>
            <p:ph type="dt" sz="half" idx="10"/>
          </p:nvPr>
        </p:nvSpPr>
        <p:spPr/>
        <p:txBody>
          <a:bodyPr/>
          <a:lstStyle/>
          <a:p>
            <a:fld id="{E4849CB5-AEA1-4B07-BB57-039795D9552C}" type="datetimeFigureOut">
              <a:rPr lang="tr-TR" smtClean="0"/>
              <a:t>24.12.2019</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33438230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Dikey Metin Yer Tutucusu 2"/>
          <p:cNvSpPr>
            <a:spLocks noGrp="1"/>
          </p:cNvSpPr>
          <p:nvPr>
            <p:ph type="body" orient="vert" idx="1"/>
          </p:nvPr>
        </p:nvSpPr>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E4849CB5-AEA1-4B07-BB57-039795D9552C}" type="datetimeFigureOut">
              <a:rPr lang="tr-TR" smtClean="0"/>
              <a:t>24.12.2019</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4209315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a:t>Asıl başlık stili için tıklatın</a:t>
            </a: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E4849CB5-AEA1-4B07-BB57-039795D9552C}" type="datetimeFigureOut">
              <a:rPr lang="tr-TR" smtClean="0"/>
              <a:t>24.12.2019</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1157138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İçerik Yer Tutucusu 2"/>
          <p:cNvSpPr>
            <a:spLocks noGrp="1"/>
          </p:cNvSpPr>
          <p:nvPr>
            <p:ph idx="1"/>
          </p:nvPr>
        </p:nvSpPr>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E4849CB5-AEA1-4B07-BB57-039795D9552C}" type="datetimeFigureOut">
              <a:rPr lang="tr-TR" smtClean="0"/>
              <a:t>24.12.2019</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20516248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a:t>Asıl başlık stili için tıklatın</a:t>
            </a: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a:t>
            </a:r>
          </a:p>
        </p:txBody>
      </p:sp>
      <p:sp>
        <p:nvSpPr>
          <p:cNvPr id="4" name="Veri Yer Tutucusu 3"/>
          <p:cNvSpPr>
            <a:spLocks noGrp="1"/>
          </p:cNvSpPr>
          <p:nvPr>
            <p:ph type="dt" sz="half" idx="10"/>
          </p:nvPr>
        </p:nvSpPr>
        <p:spPr/>
        <p:txBody>
          <a:bodyPr/>
          <a:lstStyle/>
          <a:p>
            <a:fld id="{E4849CB5-AEA1-4B07-BB57-039795D9552C}" type="datetimeFigureOut">
              <a:rPr lang="tr-TR" smtClean="0"/>
              <a:t>24.12.2019</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21775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İçerik Yer Tutucusu 2"/>
          <p:cNvSpPr>
            <a:spLocks noGrp="1"/>
          </p:cNvSpPr>
          <p:nvPr>
            <p:ph sz="half" idx="1"/>
          </p:nvPr>
        </p:nvSpPr>
        <p:spPr>
          <a:xfrm>
            <a:off x="838200" y="1825625"/>
            <a:ext cx="5181600" cy="435133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p:cNvSpPr>
            <a:spLocks noGrp="1"/>
          </p:cNvSpPr>
          <p:nvPr>
            <p:ph sz="half" idx="2"/>
          </p:nvPr>
        </p:nvSpPr>
        <p:spPr>
          <a:xfrm>
            <a:off x="6172200" y="1825625"/>
            <a:ext cx="5181600" cy="435133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p:cNvSpPr>
            <a:spLocks noGrp="1"/>
          </p:cNvSpPr>
          <p:nvPr>
            <p:ph type="dt" sz="half" idx="10"/>
          </p:nvPr>
        </p:nvSpPr>
        <p:spPr/>
        <p:txBody>
          <a:bodyPr/>
          <a:lstStyle/>
          <a:p>
            <a:fld id="{E4849CB5-AEA1-4B07-BB57-039795D9552C}" type="datetimeFigureOut">
              <a:rPr lang="tr-TR" smtClean="0"/>
              <a:t>24.12.2019</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2876206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a:t>Asıl başlık stili için tıklatın</a:t>
            </a: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p:cNvSpPr>
            <a:spLocks noGrp="1"/>
          </p:cNvSpPr>
          <p:nvPr>
            <p:ph type="dt" sz="half" idx="10"/>
          </p:nvPr>
        </p:nvSpPr>
        <p:spPr/>
        <p:txBody>
          <a:bodyPr/>
          <a:lstStyle/>
          <a:p>
            <a:fld id="{E4849CB5-AEA1-4B07-BB57-039795D9552C}" type="datetimeFigureOut">
              <a:rPr lang="tr-TR" smtClean="0"/>
              <a:t>24.12.2019</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2409019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Veri Yer Tutucusu 2"/>
          <p:cNvSpPr>
            <a:spLocks noGrp="1"/>
          </p:cNvSpPr>
          <p:nvPr>
            <p:ph type="dt" sz="half" idx="10"/>
          </p:nvPr>
        </p:nvSpPr>
        <p:spPr/>
        <p:txBody>
          <a:bodyPr/>
          <a:lstStyle/>
          <a:p>
            <a:fld id="{E4849CB5-AEA1-4B07-BB57-039795D9552C}" type="datetimeFigureOut">
              <a:rPr lang="tr-TR" smtClean="0"/>
              <a:t>24.12.2019</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823752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E4849CB5-AEA1-4B07-BB57-039795D9552C}" type="datetimeFigureOut">
              <a:rPr lang="tr-TR" smtClean="0"/>
              <a:t>24.12.2019</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1055603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a:t>
            </a:r>
          </a:p>
        </p:txBody>
      </p:sp>
      <p:sp>
        <p:nvSpPr>
          <p:cNvPr id="5" name="Veri Yer Tutucusu 4"/>
          <p:cNvSpPr>
            <a:spLocks noGrp="1"/>
          </p:cNvSpPr>
          <p:nvPr>
            <p:ph type="dt" sz="half" idx="10"/>
          </p:nvPr>
        </p:nvSpPr>
        <p:spPr/>
        <p:txBody>
          <a:bodyPr/>
          <a:lstStyle/>
          <a:p>
            <a:fld id="{E4849CB5-AEA1-4B07-BB57-039795D9552C}" type="datetimeFigureOut">
              <a:rPr lang="tr-TR" smtClean="0"/>
              <a:t>24.12.2019</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3640225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a:t>
            </a:r>
          </a:p>
        </p:txBody>
      </p:sp>
      <p:sp>
        <p:nvSpPr>
          <p:cNvPr id="5" name="Veri Yer Tutucusu 4"/>
          <p:cNvSpPr>
            <a:spLocks noGrp="1"/>
          </p:cNvSpPr>
          <p:nvPr>
            <p:ph type="dt" sz="half" idx="10"/>
          </p:nvPr>
        </p:nvSpPr>
        <p:spPr/>
        <p:txBody>
          <a:bodyPr/>
          <a:lstStyle/>
          <a:p>
            <a:fld id="{E4849CB5-AEA1-4B07-BB57-039795D9552C}" type="datetimeFigureOut">
              <a:rPr lang="tr-TR" smtClean="0"/>
              <a:t>24.12.2019</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767E9AEB-ADE9-4BBD-80CA-86271AA3F93E}" type="slidenum">
              <a:rPr lang="tr-TR" smtClean="0"/>
              <a:t>‹#›</a:t>
            </a:fld>
            <a:endParaRPr lang="tr-TR"/>
          </a:p>
        </p:txBody>
      </p:sp>
    </p:spTree>
    <p:extLst>
      <p:ext uri="{BB962C8B-B14F-4D97-AF65-F5344CB8AC3E}">
        <p14:creationId xmlns:p14="http://schemas.microsoft.com/office/powerpoint/2010/main" val="633346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 için tıklatın</a:t>
            </a: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849CB5-AEA1-4B07-BB57-039795D9552C}" type="datetimeFigureOut">
              <a:rPr lang="tr-TR" smtClean="0"/>
              <a:t>24.12.2019</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7E9AEB-ADE9-4BBD-80CA-86271AA3F93E}" type="slidenum">
              <a:rPr lang="tr-TR" smtClean="0"/>
              <a:t>‹#›</a:t>
            </a:fld>
            <a:endParaRPr lang="tr-TR"/>
          </a:p>
        </p:txBody>
      </p:sp>
    </p:spTree>
    <p:extLst>
      <p:ext uri="{BB962C8B-B14F-4D97-AF65-F5344CB8AC3E}">
        <p14:creationId xmlns:p14="http://schemas.microsoft.com/office/powerpoint/2010/main" val="728983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2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A7F92E6-0099-488F-88BB-530BF1C915B5}"/>
              </a:ext>
            </a:extLst>
          </p:cNvPr>
          <p:cNvSpPr>
            <a:spLocks noGrp="1"/>
          </p:cNvSpPr>
          <p:nvPr>
            <p:ph type="title"/>
          </p:nvPr>
        </p:nvSpPr>
        <p:spPr/>
        <p:txBody>
          <a:bodyPr/>
          <a:lstStyle/>
          <a:p>
            <a:pPr algn="ctr"/>
            <a:r>
              <a:rPr lang="tr-TR" b="1" dirty="0">
                <a:latin typeface="+mn-lt"/>
              </a:rPr>
              <a:t>TOYOTA COROLLA ÖN KONSOL KULLANABİLİRLİK ANALİZİ</a:t>
            </a:r>
          </a:p>
        </p:txBody>
      </p:sp>
      <p:pic>
        <p:nvPicPr>
          <p:cNvPr id="5" name="İçerik Yer Tutucusu 4" descr="motorsiklet, oturma, araba, masa içeren bir resim&#10;&#10;Açıklama otomatik olarak oluşturuldu">
            <a:extLst>
              <a:ext uri="{FF2B5EF4-FFF2-40B4-BE49-F238E27FC236}">
                <a16:creationId xmlns:a16="http://schemas.microsoft.com/office/drawing/2014/main" id="{2A984159-C5B6-45B0-A93B-094D8A9C27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690688"/>
            <a:ext cx="12192000" cy="5104967"/>
          </a:xfrm>
        </p:spPr>
      </p:pic>
      <p:pic>
        <p:nvPicPr>
          <p:cNvPr id="3" name="Resim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55210"/>
            <a:ext cx="2237959" cy="1223884"/>
          </a:xfrm>
          <a:prstGeom prst="rect">
            <a:avLst/>
          </a:prstGeom>
        </p:spPr>
      </p:pic>
      <p:pic>
        <p:nvPicPr>
          <p:cNvPr id="6" name="Resim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54041" y="155210"/>
            <a:ext cx="2237959" cy="1223884"/>
          </a:xfrm>
          <a:prstGeom prst="rect">
            <a:avLst/>
          </a:prstGeom>
        </p:spPr>
      </p:pic>
    </p:spTree>
    <p:extLst>
      <p:ext uri="{BB962C8B-B14F-4D97-AF65-F5344CB8AC3E}">
        <p14:creationId xmlns:p14="http://schemas.microsoft.com/office/powerpoint/2010/main" val="33827149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afik 6"/>
          <p:cNvGraphicFramePr/>
          <p:nvPr>
            <p:extLst>
              <p:ext uri="{D42A27DB-BD31-4B8C-83A1-F6EECF244321}">
                <p14:modId xmlns:p14="http://schemas.microsoft.com/office/powerpoint/2010/main" val="1052510492"/>
              </p:ext>
            </p:extLst>
          </p:nvPr>
        </p:nvGraphicFramePr>
        <p:xfrm>
          <a:off x="0" y="629588"/>
          <a:ext cx="12192000" cy="4960722"/>
        </p:xfrm>
        <a:graphic>
          <a:graphicData uri="http://schemas.openxmlformats.org/drawingml/2006/chart">
            <c:chart xmlns:c="http://schemas.openxmlformats.org/drawingml/2006/chart" xmlns:r="http://schemas.openxmlformats.org/officeDocument/2006/relationships" r:id="rId2"/>
          </a:graphicData>
        </a:graphic>
      </p:graphicFrame>
      <p:sp>
        <p:nvSpPr>
          <p:cNvPr id="8" name="Metin kutusu 7"/>
          <p:cNvSpPr txBox="1"/>
          <p:nvPr/>
        </p:nvSpPr>
        <p:spPr>
          <a:xfrm>
            <a:off x="149902" y="106367"/>
            <a:ext cx="7015396" cy="461665"/>
          </a:xfrm>
          <a:prstGeom prst="rect">
            <a:avLst/>
          </a:prstGeom>
          <a:noFill/>
        </p:spPr>
        <p:txBody>
          <a:bodyPr wrap="square" rtlCol="0">
            <a:spAutoFit/>
          </a:bodyPr>
          <a:lstStyle/>
          <a:p>
            <a:r>
              <a:rPr lang="tr-TR" sz="2400" b="1" dirty="0"/>
              <a:t>CİNSİYETE GÖRE ORTALAMA HATA SAYISI</a:t>
            </a:r>
          </a:p>
        </p:txBody>
      </p:sp>
      <p:sp>
        <p:nvSpPr>
          <p:cNvPr id="5" name="Metin kutusu 4">
            <a:extLst>
              <a:ext uri="{FF2B5EF4-FFF2-40B4-BE49-F238E27FC236}">
                <a16:creationId xmlns:a16="http://schemas.microsoft.com/office/drawing/2014/main" id="{971CB44B-51F7-4254-95F6-4846F9DBCB29}"/>
              </a:ext>
            </a:extLst>
          </p:cNvPr>
          <p:cNvSpPr txBox="1"/>
          <p:nvPr/>
        </p:nvSpPr>
        <p:spPr>
          <a:xfrm>
            <a:off x="149902" y="5561812"/>
            <a:ext cx="11848134" cy="923330"/>
          </a:xfrm>
          <a:prstGeom prst="rect">
            <a:avLst/>
          </a:prstGeom>
          <a:noFill/>
        </p:spPr>
        <p:txBody>
          <a:bodyPr wrap="square" rtlCol="0">
            <a:spAutoFit/>
          </a:bodyPr>
          <a:lstStyle/>
          <a:p>
            <a:pPr algn="just"/>
            <a:r>
              <a:rPr lang="tr-TR" dirty="0"/>
              <a:t>Cinsiyete göre ortalama hata sayısına baktığımızda genel olarak erkeklerin görevleri tamamlarken kadınlardan daha fazla hata yaptığını görmekteyiz. Bazı durumlarda ise örneğin 1, 2, 12 ve 14 numaralı görevlerde her iki cinsiyetinde hata yapmadığını, 3, 9 ve 13 numaralı görevlerde de sadece erkeklerin </a:t>
            </a:r>
            <a:r>
              <a:rPr lang="tr-TR"/>
              <a:t>hata yaptığını </a:t>
            </a:r>
            <a:r>
              <a:rPr lang="tr-TR" dirty="0"/>
              <a:t>görmekteyiz.</a:t>
            </a:r>
          </a:p>
        </p:txBody>
      </p:sp>
    </p:spTree>
    <p:extLst>
      <p:ext uri="{BB962C8B-B14F-4D97-AF65-F5344CB8AC3E}">
        <p14:creationId xmlns:p14="http://schemas.microsoft.com/office/powerpoint/2010/main" val="128851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afik 3"/>
          <p:cNvGraphicFramePr/>
          <p:nvPr>
            <p:extLst>
              <p:ext uri="{D42A27DB-BD31-4B8C-83A1-F6EECF244321}">
                <p14:modId xmlns:p14="http://schemas.microsoft.com/office/powerpoint/2010/main" val="4206651965"/>
              </p:ext>
            </p:extLst>
          </p:nvPr>
        </p:nvGraphicFramePr>
        <p:xfrm>
          <a:off x="0" y="629587"/>
          <a:ext cx="12192000" cy="4628213"/>
        </p:xfrm>
        <a:graphic>
          <a:graphicData uri="http://schemas.openxmlformats.org/drawingml/2006/chart">
            <c:chart xmlns:c="http://schemas.openxmlformats.org/drawingml/2006/chart" xmlns:r="http://schemas.openxmlformats.org/officeDocument/2006/relationships" r:id="rId2"/>
          </a:graphicData>
        </a:graphic>
      </p:graphicFrame>
      <p:sp>
        <p:nvSpPr>
          <p:cNvPr id="5" name="Metin kutusu 4"/>
          <p:cNvSpPr txBox="1"/>
          <p:nvPr/>
        </p:nvSpPr>
        <p:spPr>
          <a:xfrm>
            <a:off x="149902" y="106367"/>
            <a:ext cx="7015396" cy="461665"/>
          </a:xfrm>
          <a:prstGeom prst="rect">
            <a:avLst/>
          </a:prstGeom>
          <a:noFill/>
        </p:spPr>
        <p:txBody>
          <a:bodyPr wrap="square" rtlCol="0">
            <a:spAutoFit/>
          </a:bodyPr>
          <a:lstStyle/>
          <a:p>
            <a:r>
              <a:rPr lang="tr-TR" sz="2400" b="1" dirty="0"/>
              <a:t>EĞİTİM DURUMUNA GÖRE ORTALAMA GÖREV SÜRESİ</a:t>
            </a:r>
          </a:p>
        </p:txBody>
      </p:sp>
      <p:sp>
        <p:nvSpPr>
          <p:cNvPr id="6" name="Metin kutusu 5">
            <a:extLst>
              <a:ext uri="{FF2B5EF4-FFF2-40B4-BE49-F238E27FC236}">
                <a16:creationId xmlns:a16="http://schemas.microsoft.com/office/drawing/2014/main" id="{0E1B2D83-7439-4E50-AAE9-4665025A8BA9}"/>
              </a:ext>
            </a:extLst>
          </p:cNvPr>
          <p:cNvSpPr txBox="1"/>
          <p:nvPr/>
        </p:nvSpPr>
        <p:spPr>
          <a:xfrm>
            <a:off x="149902" y="5561812"/>
            <a:ext cx="11848134" cy="923330"/>
          </a:xfrm>
          <a:prstGeom prst="rect">
            <a:avLst/>
          </a:prstGeom>
          <a:noFill/>
        </p:spPr>
        <p:txBody>
          <a:bodyPr wrap="square" rtlCol="0">
            <a:spAutoFit/>
          </a:bodyPr>
          <a:lstStyle/>
          <a:p>
            <a:pPr algn="just"/>
            <a:r>
              <a:rPr lang="tr-TR" dirty="0"/>
              <a:t>Eğitim durumuna göre ortalama görev süresine baktığımızda genel olarak ortaokul ve lise mezunu bireylerin görevleri daha uzun sürede tamamladığını görmekteyiz. Özelliklede 15, 16, 17 ve 18 numaralı görevlerde ortaokul ve lise mezunu bireylerin sürelerinin uzunluğunu görebiliriz.</a:t>
            </a:r>
          </a:p>
        </p:txBody>
      </p:sp>
    </p:spTree>
    <p:extLst>
      <p:ext uri="{BB962C8B-B14F-4D97-AF65-F5344CB8AC3E}">
        <p14:creationId xmlns:p14="http://schemas.microsoft.com/office/powerpoint/2010/main" val="1932337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afik 3"/>
          <p:cNvGraphicFramePr/>
          <p:nvPr>
            <p:extLst>
              <p:ext uri="{D42A27DB-BD31-4B8C-83A1-F6EECF244321}">
                <p14:modId xmlns:p14="http://schemas.microsoft.com/office/powerpoint/2010/main" val="752453159"/>
              </p:ext>
            </p:extLst>
          </p:nvPr>
        </p:nvGraphicFramePr>
        <p:xfrm>
          <a:off x="0" y="629588"/>
          <a:ext cx="12192000" cy="4725194"/>
        </p:xfrm>
        <a:graphic>
          <a:graphicData uri="http://schemas.openxmlformats.org/drawingml/2006/chart">
            <c:chart xmlns:c="http://schemas.openxmlformats.org/drawingml/2006/chart" xmlns:r="http://schemas.openxmlformats.org/officeDocument/2006/relationships" r:id="rId2"/>
          </a:graphicData>
        </a:graphic>
      </p:graphicFrame>
      <p:sp>
        <p:nvSpPr>
          <p:cNvPr id="5" name="Metin kutusu 4"/>
          <p:cNvSpPr txBox="1"/>
          <p:nvPr/>
        </p:nvSpPr>
        <p:spPr>
          <a:xfrm>
            <a:off x="149902" y="106367"/>
            <a:ext cx="7015396" cy="461665"/>
          </a:xfrm>
          <a:prstGeom prst="rect">
            <a:avLst/>
          </a:prstGeom>
          <a:noFill/>
        </p:spPr>
        <p:txBody>
          <a:bodyPr wrap="square" rtlCol="0">
            <a:spAutoFit/>
          </a:bodyPr>
          <a:lstStyle/>
          <a:p>
            <a:r>
              <a:rPr lang="tr-TR" sz="2400" b="1" dirty="0"/>
              <a:t>EĞİTİM DURUMUNA GÖRE ORTALAMA ADIM SAYISI</a:t>
            </a:r>
          </a:p>
        </p:txBody>
      </p:sp>
      <p:sp>
        <p:nvSpPr>
          <p:cNvPr id="7" name="Metin kutusu 6">
            <a:extLst>
              <a:ext uri="{FF2B5EF4-FFF2-40B4-BE49-F238E27FC236}">
                <a16:creationId xmlns:a16="http://schemas.microsoft.com/office/drawing/2014/main" id="{E7B46145-0804-41FC-B275-988BBADEDB29}"/>
              </a:ext>
            </a:extLst>
          </p:cNvPr>
          <p:cNvSpPr txBox="1"/>
          <p:nvPr/>
        </p:nvSpPr>
        <p:spPr>
          <a:xfrm>
            <a:off x="149902" y="5561812"/>
            <a:ext cx="11848134" cy="923330"/>
          </a:xfrm>
          <a:prstGeom prst="rect">
            <a:avLst/>
          </a:prstGeom>
          <a:noFill/>
        </p:spPr>
        <p:txBody>
          <a:bodyPr wrap="square" rtlCol="0">
            <a:spAutoFit/>
          </a:bodyPr>
          <a:lstStyle/>
          <a:p>
            <a:pPr algn="just"/>
            <a:r>
              <a:rPr lang="tr-TR" dirty="0"/>
              <a:t>Eğitim durumuna göre ortalama adım sayısına baktığımızda genel olarak lise mezunu bireylerin daha fazla adımda görevleri tamamladığını görmekteyiz. Bazı durumlarda ise örneğin 1, 2, 12, 13 ve 14 numaralı görevlerde ortaokul, lise ve üniversite mezunu bireylerin görevleri eşit adımlarda yaptığını görebiliriz.</a:t>
            </a:r>
          </a:p>
        </p:txBody>
      </p:sp>
    </p:spTree>
    <p:extLst>
      <p:ext uri="{BB962C8B-B14F-4D97-AF65-F5344CB8AC3E}">
        <p14:creationId xmlns:p14="http://schemas.microsoft.com/office/powerpoint/2010/main" val="41901707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afik 3"/>
          <p:cNvGraphicFramePr/>
          <p:nvPr>
            <p:extLst>
              <p:ext uri="{D42A27DB-BD31-4B8C-83A1-F6EECF244321}">
                <p14:modId xmlns:p14="http://schemas.microsoft.com/office/powerpoint/2010/main" val="2716587131"/>
              </p:ext>
            </p:extLst>
          </p:nvPr>
        </p:nvGraphicFramePr>
        <p:xfrm>
          <a:off x="0" y="629588"/>
          <a:ext cx="12192000" cy="4621286"/>
        </p:xfrm>
        <a:graphic>
          <a:graphicData uri="http://schemas.openxmlformats.org/drawingml/2006/chart">
            <c:chart xmlns:c="http://schemas.openxmlformats.org/drawingml/2006/chart" xmlns:r="http://schemas.openxmlformats.org/officeDocument/2006/relationships" r:id="rId2"/>
          </a:graphicData>
        </a:graphic>
      </p:graphicFrame>
      <p:sp>
        <p:nvSpPr>
          <p:cNvPr id="5" name="Metin kutusu 4"/>
          <p:cNvSpPr txBox="1"/>
          <p:nvPr/>
        </p:nvSpPr>
        <p:spPr>
          <a:xfrm>
            <a:off x="149902" y="106367"/>
            <a:ext cx="7015396" cy="461665"/>
          </a:xfrm>
          <a:prstGeom prst="rect">
            <a:avLst/>
          </a:prstGeom>
          <a:noFill/>
        </p:spPr>
        <p:txBody>
          <a:bodyPr wrap="square" rtlCol="0">
            <a:spAutoFit/>
          </a:bodyPr>
          <a:lstStyle/>
          <a:p>
            <a:r>
              <a:rPr lang="tr-TR" sz="2400" b="1" dirty="0"/>
              <a:t>EĞİTİM DURUMUNA GÖRE ORTALAMA HATA SAYISI</a:t>
            </a:r>
          </a:p>
        </p:txBody>
      </p:sp>
      <p:sp>
        <p:nvSpPr>
          <p:cNvPr id="6" name="Metin kutusu 5">
            <a:extLst>
              <a:ext uri="{FF2B5EF4-FFF2-40B4-BE49-F238E27FC236}">
                <a16:creationId xmlns:a16="http://schemas.microsoft.com/office/drawing/2014/main" id="{84C816CD-B181-434C-9335-5EBA107F18FA}"/>
              </a:ext>
            </a:extLst>
          </p:cNvPr>
          <p:cNvSpPr txBox="1"/>
          <p:nvPr/>
        </p:nvSpPr>
        <p:spPr>
          <a:xfrm>
            <a:off x="149902" y="5561812"/>
            <a:ext cx="11848134" cy="923330"/>
          </a:xfrm>
          <a:prstGeom prst="rect">
            <a:avLst/>
          </a:prstGeom>
          <a:noFill/>
        </p:spPr>
        <p:txBody>
          <a:bodyPr wrap="square" rtlCol="0">
            <a:spAutoFit/>
          </a:bodyPr>
          <a:lstStyle/>
          <a:p>
            <a:pPr algn="just"/>
            <a:r>
              <a:rPr lang="tr-TR" dirty="0"/>
              <a:t>Eğitim durumuna göre ortalama hata sayısına baktığımızda genel olarak ortaokul mezunu bireylerin daha fazla hata yaptığını görmekteyiz. Bazı durumlarda da örneğin 1, 2, 12, ve 14 numaralı görevleri tamamlarken de bireylerin hiç hata almadığımızı görebiliriz.</a:t>
            </a:r>
          </a:p>
        </p:txBody>
      </p:sp>
    </p:spTree>
    <p:extLst>
      <p:ext uri="{BB962C8B-B14F-4D97-AF65-F5344CB8AC3E}">
        <p14:creationId xmlns:p14="http://schemas.microsoft.com/office/powerpoint/2010/main" val="2484502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afik 6"/>
          <p:cNvGraphicFramePr/>
          <p:nvPr>
            <p:extLst>
              <p:ext uri="{D42A27DB-BD31-4B8C-83A1-F6EECF244321}">
                <p14:modId xmlns:p14="http://schemas.microsoft.com/office/powerpoint/2010/main" val="602359172"/>
              </p:ext>
            </p:extLst>
          </p:nvPr>
        </p:nvGraphicFramePr>
        <p:xfrm>
          <a:off x="0" y="404950"/>
          <a:ext cx="12192000" cy="4575760"/>
        </p:xfrm>
        <a:graphic>
          <a:graphicData uri="http://schemas.openxmlformats.org/drawingml/2006/chart">
            <c:chart xmlns:c="http://schemas.openxmlformats.org/drawingml/2006/chart" xmlns:r="http://schemas.openxmlformats.org/officeDocument/2006/relationships" r:id="rId2"/>
          </a:graphicData>
        </a:graphic>
      </p:graphicFrame>
      <p:sp>
        <p:nvSpPr>
          <p:cNvPr id="8" name="Metin kutusu 7"/>
          <p:cNvSpPr txBox="1"/>
          <p:nvPr/>
        </p:nvSpPr>
        <p:spPr>
          <a:xfrm>
            <a:off x="149902" y="106367"/>
            <a:ext cx="7015396" cy="461665"/>
          </a:xfrm>
          <a:prstGeom prst="rect">
            <a:avLst/>
          </a:prstGeom>
          <a:noFill/>
        </p:spPr>
        <p:txBody>
          <a:bodyPr wrap="square" rtlCol="0">
            <a:spAutoFit/>
          </a:bodyPr>
          <a:lstStyle/>
          <a:p>
            <a:r>
              <a:rPr lang="tr-TR" sz="2400" b="1" dirty="0"/>
              <a:t>ARAÇ BİLGİSİNE GÖRE ORTALAMA GÖREV SÜRESİ</a:t>
            </a:r>
          </a:p>
        </p:txBody>
      </p:sp>
      <p:sp>
        <p:nvSpPr>
          <p:cNvPr id="4" name="Metin kutusu 3">
            <a:extLst>
              <a:ext uri="{FF2B5EF4-FFF2-40B4-BE49-F238E27FC236}">
                <a16:creationId xmlns:a16="http://schemas.microsoft.com/office/drawing/2014/main" id="{6C3D5490-570D-4ACF-B98E-7AAD5F632398}"/>
              </a:ext>
            </a:extLst>
          </p:cNvPr>
          <p:cNvSpPr txBox="1"/>
          <p:nvPr/>
        </p:nvSpPr>
        <p:spPr>
          <a:xfrm>
            <a:off x="149902" y="5279293"/>
            <a:ext cx="11848134" cy="923330"/>
          </a:xfrm>
          <a:prstGeom prst="rect">
            <a:avLst/>
          </a:prstGeom>
          <a:noFill/>
        </p:spPr>
        <p:txBody>
          <a:bodyPr wrap="square" rtlCol="0">
            <a:spAutoFit/>
          </a:bodyPr>
          <a:lstStyle/>
          <a:p>
            <a:pPr algn="just"/>
            <a:r>
              <a:rPr lang="tr-TR" dirty="0"/>
              <a:t>Araç bilgisine göre ortalama görev süresine baktığımızda genel olarak az bilgiye sahip olan bireylerin daha uzun sürede tamamladığını görmekteyiz. Bazı durumlarda ise örneğin çok iyi bilen kişilerin 8 ve 14 numaralı görevlerde az bilenlere oranla daha uzun sürede yaptığını görebiliriz. </a:t>
            </a:r>
          </a:p>
        </p:txBody>
      </p:sp>
    </p:spTree>
    <p:extLst>
      <p:ext uri="{BB962C8B-B14F-4D97-AF65-F5344CB8AC3E}">
        <p14:creationId xmlns:p14="http://schemas.microsoft.com/office/powerpoint/2010/main" val="6022104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afik 6"/>
          <p:cNvGraphicFramePr/>
          <p:nvPr>
            <p:extLst>
              <p:ext uri="{D42A27DB-BD31-4B8C-83A1-F6EECF244321}">
                <p14:modId xmlns:p14="http://schemas.microsoft.com/office/powerpoint/2010/main" val="1717963172"/>
              </p:ext>
            </p:extLst>
          </p:nvPr>
        </p:nvGraphicFramePr>
        <p:xfrm>
          <a:off x="0" y="404949"/>
          <a:ext cx="12192000" cy="4790505"/>
        </p:xfrm>
        <a:graphic>
          <a:graphicData uri="http://schemas.openxmlformats.org/drawingml/2006/chart">
            <c:chart xmlns:c="http://schemas.openxmlformats.org/drawingml/2006/chart" xmlns:r="http://schemas.openxmlformats.org/officeDocument/2006/relationships" r:id="rId2"/>
          </a:graphicData>
        </a:graphic>
      </p:graphicFrame>
      <p:sp>
        <p:nvSpPr>
          <p:cNvPr id="8" name="Metin kutusu 7"/>
          <p:cNvSpPr txBox="1"/>
          <p:nvPr/>
        </p:nvSpPr>
        <p:spPr>
          <a:xfrm>
            <a:off x="149902" y="106367"/>
            <a:ext cx="7015396" cy="461665"/>
          </a:xfrm>
          <a:prstGeom prst="rect">
            <a:avLst/>
          </a:prstGeom>
          <a:noFill/>
        </p:spPr>
        <p:txBody>
          <a:bodyPr wrap="square" rtlCol="0">
            <a:spAutoFit/>
          </a:bodyPr>
          <a:lstStyle/>
          <a:p>
            <a:r>
              <a:rPr lang="tr-TR" sz="2400" b="1" dirty="0"/>
              <a:t>ARAÇ BİLGİSİNE GÖRE ORTALAMA ADIM SAYISI</a:t>
            </a:r>
          </a:p>
        </p:txBody>
      </p:sp>
      <p:sp>
        <p:nvSpPr>
          <p:cNvPr id="5" name="Metin kutusu 4">
            <a:extLst>
              <a:ext uri="{FF2B5EF4-FFF2-40B4-BE49-F238E27FC236}">
                <a16:creationId xmlns:a16="http://schemas.microsoft.com/office/drawing/2014/main" id="{6DA27087-4BC1-4B2D-B315-19AA075C455E}"/>
              </a:ext>
            </a:extLst>
          </p:cNvPr>
          <p:cNvSpPr txBox="1"/>
          <p:nvPr/>
        </p:nvSpPr>
        <p:spPr>
          <a:xfrm>
            <a:off x="149902" y="5279293"/>
            <a:ext cx="11848134" cy="923330"/>
          </a:xfrm>
          <a:prstGeom prst="rect">
            <a:avLst/>
          </a:prstGeom>
          <a:noFill/>
        </p:spPr>
        <p:txBody>
          <a:bodyPr wrap="square" rtlCol="0">
            <a:spAutoFit/>
          </a:bodyPr>
          <a:lstStyle/>
          <a:p>
            <a:pPr algn="just"/>
            <a:r>
              <a:rPr lang="tr-TR" dirty="0"/>
              <a:t>Araç bilgisine göre ortalama adım sayısına baktığımızda genel olarak araç bilgisi az olan bireylerin daha fazla adımlarla görevleri tamamladıklarını görmekteyiz. 1, 2, 12 ve 14 numaralı görevlerde de tüm bireylerin eşit adımlarla görevleri tamamladıklarını görebiliriz.</a:t>
            </a:r>
          </a:p>
        </p:txBody>
      </p:sp>
    </p:spTree>
    <p:extLst>
      <p:ext uri="{BB962C8B-B14F-4D97-AF65-F5344CB8AC3E}">
        <p14:creationId xmlns:p14="http://schemas.microsoft.com/office/powerpoint/2010/main" val="26755123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afik 6"/>
          <p:cNvGraphicFramePr/>
          <p:nvPr>
            <p:extLst>
              <p:ext uri="{D42A27DB-BD31-4B8C-83A1-F6EECF244321}">
                <p14:modId xmlns:p14="http://schemas.microsoft.com/office/powerpoint/2010/main" val="699141206"/>
              </p:ext>
            </p:extLst>
          </p:nvPr>
        </p:nvGraphicFramePr>
        <p:xfrm>
          <a:off x="0" y="404949"/>
          <a:ext cx="12192000" cy="4992961"/>
        </p:xfrm>
        <a:graphic>
          <a:graphicData uri="http://schemas.openxmlformats.org/drawingml/2006/chart">
            <c:chart xmlns:c="http://schemas.openxmlformats.org/drawingml/2006/chart" xmlns:r="http://schemas.openxmlformats.org/officeDocument/2006/relationships" r:id="rId2"/>
          </a:graphicData>
        </a:graphic>
      </p:graphicFrame>
      <p:sp>
        <p:nvSpPr>
          <p:cNvPr id="8" name="Metin kutusu 7"/>
          <p:cNvSpPr txBox="1"/>
          <p:nvPr/>
        </p:nvSpPr>
        <p:spPr>
          <a:xfrm>
            <a:off x="149902" y="106367"/>
            <a:ext cx="7015396" cy="461665"/>
          </a:xfrm>
          <a:prstGeom prst="rect">
            <a:avLst/>
          </a:prstGeom>
          <a:noFill/>
        </p:spPr>
        <p:txBody>
          <a:bodyPr wrap="square" rtlCol="0">
            <a:spAutoFit/>
          </a:bodyPr>
          <a:lstStyle/>
          <a:p>
            <a:r>
              <a:rPr lang="tr-TR" sz="2400" b="1" dirty="0"/>
              <a:t>ARAÇ BİLGİSİNE GÖRE ORTALAMA HATA SAYISI</a:t>
            </a:r>
          </a:p>
        </p:txBody>
      </p:sp>
      <p:sp>
        <p:nvSpPr>
          <p:cNvPr id="4" name="Metin kutusu 3">
            <a:extLst>
              <a:ext uri="{FF2B5EF4-FFF2-40B4-BE49-F238E27FC236}">
                <a16:creationId xmlns:a16="http://schemas.microsoft.com/office/drawing/2014/main" id="{A4E6E38C-3C6C-4B32-B02A-649134780183}"/>
              </a:ext>
            </a:extLst>
          </p:cNvPr>
          <p:cNvSpPr txBox="1"/>
          <p:nvPr/>
        </p:nvSpPr>
        <p:spPr>
          <a:xfrm>
            <a:off x="149902" y="5279293"/>
            <a:ext cx="11848134" cy="923330"/>
          </a:xfrm>
          <a:prstGeom prst="rect">
            <a:avLst/>
          </a:prstGeom>
          <a:noFill/>
        </p:spPr>
        <p:txBody>
          <a:bodyPr wrap="square" rtlCol="0">
            <a:spAutoFit/>
          </a:bodyPr>
          <a:lstStyle/>
          <a:p>
            <a:pPr algn="just"/>
            <a:r>
              <a:rPr lang="tr-TR" dirty="0"/>
              <a:t>Araç bilgisine göre ortalama hata sayısına baktığımızda genel olarak araç bilgisi az olan bireylerin görevleri tamamlarken diğer bireylere oranla daha fazla hata yaptığını görmekteyiz. Bazı durumlarda da örneğin 1, 2, 12 ve 14 numaralı görevlerde de bireylerin hata yapmadıklarını görebiliriz.</a:t>
            </a:r>
          </a:p>
        </p:txBody>
      </p:sp>
    </p:spTree>
    <p:extLst>
      <p:ext uri="{BB962C8B-B14F-4D97-AF65-F5344CB8AC3E}">
        <p14:creationId xmlns:p14="http://schemas.microsoft.com/office/powerpoint/2010/main" val="1535940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k 1">
            <a:extLst>
              <a:ext uri="{FF2B5EF4-FFF2-40B4-BE49-F238E27FC236}">
                <a16:creationId xmlns:a16="http://schemas.microsoft.com/office/drawing/2014/main" id="{BFDE24ED-AD50-4B7E-A47A-35E9568B8A3C}"/>
              </a:ext>
            </a:extLst>
          </p:cNvPr>
          <p:cNvGraphicFramePr/>
          <p:nvPr>
            <p:extLst>
              <p:ext uri="{D42A27DB-BD31-4B8C-83A1-F6EECF244321}">
                <p14:modId xmlns:p14="http://schemas.microsoft.com/office/powerpoint/2010/main" val="1801096946"/>
              </p:ext>
            </p:extLst>
          </p:nvPr>
        </p:nvGraphicFramePr>
        <p:xfrm>
          <a:off x="0" y="700072"/>
          <a:ext cx="12192000" cy="4442199"/>
        </p:xfrm>
        <a:graphic>
          <a:graphicData uri="http://schemas.openxmlformats.org/drawingml/2006/chart">
            <c:chart xmlns:c="http://schemas.openxmlformats.org/drawingml/2006/chart" xmlns:r="http://schemas.openxmlformats.org/officeDocument/2006/relationships" r:id="rId2"/>
          </a:graphicData>
        </a:graphic>
      </p:graphicFrame>
      <p:sp>
        <p:nvSpPr>
          <p:cNvPr id="3" name="Metin kutusu 4">
            <a:extLst>
              <a:ext uri="{FF2B5EF4-FFF2-40B4-BE49-F238E27FC236}">
                <a16:creationId xmlns:a16="http://schemas.microsoft.com/office/drawing/2014/main" id="{6C03CF69-C248-4EE1-8E0B-B3EC1C41D39F}"/>
              </a:ext>
            </a:extLst>
          </p:cNvPr>
          <p:cNvSpPr txBox="1"/>
          <p:nvPr/>
        </p:nvSpPr>
        <p:spPr>
          <a:xfrm>
            <a:off x="149902" y="176852"/>
            <a:ext cx="7015396" cy="461665"/>
          </a:xfrm>
          <a:prstGeom prst="rect">
            <a:avLst/>
          </a:prstGeom>
          <a:noFill/>
        </p:spPr>
        <p:txBody>
          <a:bodyPr wrap="square" rtlCol="0">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tr-TR" sz="2400" b="1" dirty="0"/>
              <a:t>ARAÇ KULLANIMINA GÖRE ORTALAMA GÖREV SÜRESİ</a:t>
            </a:r>
          </a:p>
        </p:txBody>
      </p:sp>
      <p:sp>
        <p:nvSpPr>
          <p:cNvPr id="4" name="Metin kutusu 3">
            <a:extLst>
              <a:ext uri="{FF2B5EF4-FFF2-40B4-BE49-F238E27FC236}">
                <a16:creationId xmlns:a16="http://schemas.microsoft.com/office/drawing/2014/main" id="{36A312DE-F561-4724-9055-FC7DA1F5AE54}"/>
              </a:ext>
            </a:extLst>
          </p:cNvPr>
          <p:cNvSpPr txBox="1"/>
          <p:nvPr/>
        </p:nvSpPr>
        <p:spPr>
          <a:xfrm>
            <a:off x="149902" y="5279293"/>
            <a:ext cx="11848134" cy="923330"/>
          </a:xfrm>
          <a:prstGeom prst="rect">
            <a:avLst/>
          </a:prstGeom>
          <a:noFill/>
        </p:spPr>
        <p:txBody>
          <a:bodyPr wrap="square" rtlCol="0">
            <a:spAutoFit/>
          </a:bodyPr>
          <a:lstStyle/>
          <a:p>
            <a:pPr algn="just"/>
            <a:r>
              <a:rPr lang="tr-TR" dirty="0"/>
              <a:t>Araç kullanımına göre ortalama görev süresine baktığımızda 1 ile 3 arasında araç kullanan bireylerin daha uzun sürede görevleri tamamladığını görmekteyiz. Bazı durumlarda da örneğin 4 ve 11 numaralı görevde de 10’dan fazla kullanan bireylerin 1 kez kullanan bireylerden daha uzun sürede yaptığını görebiliriz.</a:t>
            </a:r>
          </a:p>
        </p:txBody>
      </p:sp>
    </p:spTree>
    <p:extLst>
      <p:ext uri="{BB962C8B-B14F-4D97-AF65-F5344CB8AC3E}">
        <p14:creationId xmlns:p14="http://schemas.microsoft.com/office/powerpoint/2010/main" val="25712784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k 1">
            <a:extLst>
              <a:ext uri="{FF2B5EF4-FFF2-40B4-BE49-F238E27FC236}">
                <a16:creationId xmlns:a16="http://schemas.microsoft.com/office/drawing/2014/main" id="{8641FB74-6A9F-4BE4-A8BC-D94B3A31C45E}"/>
              </a:ext>
            </a:extLst>
          </p:cNvPr>
          <p:cNvGraphicFramePr/>
          <p:nvPr>
            <p:extLst>
              <p:ext uri="{D42A27DB-BD31-4B8C-83A1-F6EECF244321}">
                <p14:modId xmlns:p14="http://schemas.microsoft.com/office/powerpoint/2010/main" val="386468143"/>
              </p:ext>
            </p:extLst>
          </p:nvPr>
        </p:nvGraphicFramePr>
        <p:xfrm>
          <a:off x="0" y="700073"/>
          <a:ext cx="12192000" cy="4855154"/>
        </p:xfrm>
        <a:graphic>
          <a:graphicData uri="http://schemas.openxmlformats.org/drawingml/2006/chart">
            <c:chart xmlns:c="http://schemas.openxmlformats.org/drawingml/2006/chart" xmlns:r="http://schemas.openxmlformats.org/officeDocument/2006/relationships" r:id="rId2"/>
          </a:graphicData>
        </a:graphic>
      </p:graphicFrame>
      <p:sp>
        <p:nvSpPr>
          <p:cNvPr id="3" name="Metin kutusu 4">
            <a:extLst>
              <a:ext uri="{FF2B5EF4-FFF2-40B4-BE49-F238E27FC236}">
                <a16:creationId xmlns:a16="http://schemas.microsoft.com/office/drawing/2014/main" id="{16027E27-753A-43CF-890D-E4CAE6AAEAED}"/>
              </a:ext>
            </a:extLst>
          </p:cNvPr>
          <p:cNvSpPr txBox="1"/>
          <p:nvPr/>
        </p:nvSpPr>
        <p:spPr>
          <a:xfrm>
            <a:off x="149902" y="176852"/>
            <a:ext cx="7015396" cy="461665"/>
          </a:xfrm>
          <a:prstGeom prst="rect">
            <a:avLst/>
          </a:prstGeom>
          <a:noFill/>
        </p:spPr>
        <p:txBody>
          <a:bodyPr wrap="square" rtlCol="0">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tr-TR" sz="2400" b="1" dirty="0"/>
              <a:t>ARAÇ KULLANIMINA GÖRE ORTALAMA ADIM SAYISI</a:t>
            </a:r>
          </a:p>
        </p:txBody>
      </p:sp>
      <p:sp>
        <p:nvSpPr>
          <p:cNvPr id="4" name="Metin kutusu 3">
            <a:extLst>
              <a:ext uri="{FF2B5EF4-FFF2-40B4-BE49-F238E27FC236}">
                <a16:creationId xmlns:a16="http://schemas.microsoft.com/office/drawing/2014/main" id="{A33A8825-3135-418E-B878-39ED257A3278}"/>
              </a:ext>
            </a:extLst>
          </p:cNvPr>
          <p:cNvSpPr txBox="1"/>
          <p:nvPr/>
        </p:nvSpPr>
        <p:spPr>
          <a:xfrm>
            <a:off x="171933" y="5616783"/>
            <a:ext cx="11848134" cy="923330"/>
          </a:xfrm>
          <a:prstGeom prst="rect">
            <a:avLst/>
          </a:prstGeom>
          <a:noFill/>
        </p:spPr>
        <p:txBody>
          <a:bodyPr wrap="square" rtlCol="0">
            <a:spAutoFit/>
          </a:bodyPr>
          <a:lstStyle/>
          <a:p>
            <a:pPr algn="just"/>
            <a:r>
              <a:rPr lang="tr-TR" dirty="0"/>
              <a:t>Araç kullanıma göre ortalama adım sayısına baktığımızda genel olarak 1 kez kullanan bireylerin daha fazla adımda görevleri tamamladığını görmekteyiz. Bazı durumlarda ise örneğin 1, 2, 12 ve 14 numaralı görevlerde ise tüm bireylerin eşit adım sayısında görevleri tamamladığını görmekteyiz.</a:t>
            </a:r>
          </a:p>
        </p:txBody>
      </p:sp>
    </p:spTree>
    <p:extLst>
      <p:ext uri="{BB962C8B-B14F-4D97-AF65-F5344CB8AC3E}">
        <p14:creationId xmlns:p14="http://schemas.microsoft.com/office/powerpoint/2010/main" val="29326886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k 1">
            <a:extLst>
              <a:ext uri="{FF2B5EF4-FFF2-40B4-BE49-F238E27FC236}">
                <a16:creationId xmlns:a16="http://schemas.microsoft.com/office/drawing/2014/main" id="{6CACB53E-C2F4-4CBC-BBAF-764555B4B792}"/>
              </a:ext>
            </a:extLst>
          </p:cNvPr>
          <p:cNvGraphicFramePr/>
          <p:nvPr>
            <p:extLst>
              <p:ext uri="{D42A27DB-BD31-4B8C-83A1-F6EECF244321}">
                <p14:modId xmlns:p14="http://schemas.microsoft.com/office/powerpoint/2010/main" val="1893838445"/>
              </p:ext>
            </p:extLst>
          </p:nvPr>
        </p:nvGraphicFramePr>
        <p:xfrm>
          <a:off x="0" y="700073"/>
          <a:ext cx="12192000" cy="4825656"/>
        </p:xfrm>
        <a:graphic>
          <a:graphicData uri="http://schemas.openxmlformats.org/drawingml/2006/chart">
            <c:chart xmlns:c="http://schemas.openxmlformats.org/drawingml/2006/chart" xmlns:r="http://schemas.openxmlformats.org/officeDocument/2006/relationships" r:id="rId2"/>
          </a:graphicData>
        </a:graphic>
      </p:graphicFrame>
      <p:sp>
        <p:nvSpPr>
          <p:cNvPr id="3" name="Metin kutusu 4">
            <a:extLst>
              <a:ext uri="{FF2B5EF4-FFF2-40B4-BE49-F238E27FC236}">
                <a16:creationId xmlns:a16="http://schemas.microsoft.com/office/drawing/2014/main" id="{63874A02-CE72-4E04-B9D2-AEB6D4572BA8}"/>
              </a:ext>
            </a:extLst>
          </p:cNvPr>
          <p:cNvSpPr txBox="1"/>
          <p:nvPr/>
        </p:nvSpPr>
        <p:spPr>
          <a:xfrm>
            <a:off x="149902" y="176852"/>
            <a:ext cx="7015396" cy="461665"/>
          </a:xfrm>
          <a:prstGeom prst="rect">
            <a:avLst/>
          </a:prstGeom>
          <a:noFill/>
        </p:spPr>
        <p:txBody>
          <a:bodyPr wrap="square" rtlCol="0">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tr-TR" sz="2400" b="1" dirty="0"/>
              <a:t>ARAÇ KULLANIMINA GÖRE ORTALAMA HATA SAYISI</a:t>
            </a:r>
          </a:p>
        </p:txBody>
      </p:sp>
      <p:sp>
        <p:nvSpPr>
          <p:cNvPr id="4" name="Metin kutusu 3">
            <a:extLst>
              <a:ext uri="{FF2B5EF4-FFF2-40B4-BE49-F238E27FC236}">
                <a16:creationId xmlns:a16="http://schemas.microsoft.com/office/drawing/2014/main" id="{8E1DF463-A249-4C91-9AB9-8BAF0CB7F615}"/>
              </a:ext>
            </a:extLst>
          </p:cNvPr>
          <p:cNvSpPr txBox="1"/>
          <p:nvPr/>
        </p:nvSpPr>
        <p:spPr>
          <a:xfrm>
            <a:off x="149902" y="5673018"/>
            <a:ext cx="11848134" cy="646331"/>
          </a:xfrm>
          <a:prstGeom prst="rect">
            <a:avLst/>
          </a:prstGeom>
          <a:noFill/>
        </p:spPr>
        <p:txBody>
          <a:bodyPr wrap="square" rtlCol="0">
            <a:spAutoFit/>
          </a:bodyPr>
          <a:lstStyle/>
          <a:p>
            <a:r>
              <a:rPr lang="tr-TR" dirty="0"/>
              <a:t>Araç kullanımına göre ortalama hata sayısına baktığımızda genel olarak 1 kez kullanan bireylerin daha fazla hata yaptığını görmekteyiz. Bazı durumlarda da örneğin 1, 2, 12 ve 14 numaralı görevlerde hiç hata yapılmadığını görmekteyiz.</a:t>
            </a:r>
          </a:p>
        </p:txBody>
      </p:sp>
    </p:spTree>
    <p:extLst>
      <p:ext uri="{BB962C8B-B14F-4D97-AF65-F5344CB8AC3E}">
        <p14:creationId xmlns:p14="http://schemas.microsoft.com/office/powerpoint/2010/main" val="2646807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Grafik 5"/>
          <p:cNvGraphicFramePr/>
          <p:nvPr>
            <p:extLst>
              <p:ext uri="{D42A27DB-BD31-4B8C-83A1-F6EECF244321}">
                <p14:modId xmlns:p14="http://schemas.microsoft.com/office/powerpoint/2010/main" val="1804175609"/>
              </p:ext>
            </p:extLst>
          </p:nvPr>
        </p:nvGraphicFramePr>
        <p:xfrm>
          <a:off x="87353" y="1202960"/>
          <a:ext cx="3598341" cy="317798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Grafik 6"/>
          <p:cNvGraphicFramePr/>
          <p:nvPr/>
        </p:nvGraphicFramePr>
        <p:xfrm>
          <a:off x="3993615" y="1202960"/>
          <a:ext cx="3961666" cy="31779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Grafik 7"/>
          <p:cNvGraphicFramePr/>
          <p:nvPr/>
        </p:nvGraphicFramePr>
        <p:xfrm>
          <a:off x="7916091" y="1202960"/>
          <a:ext cx="4169507" cy="3177986"/>
        </p:xfrm>
        <a:graphic>
          <a:graphicData uri="http://schemas.openxmlformats.org/drawingml/2006/chart">
            <c:chart xmlns:c="http://schemas.openxmlformats.org/drawingml/2006/chart" xmlns:r="http://schemas.openxmlformats.org/officeDocument/2006/relationships" r:id="rId4"/>
          </a:graphicData>
        </a:graphic>
      </p:graphicFrame>
      <p:sp>
        <p:nvSpPr>
          <p:cNvPr id="9" name="Metin kutusu 8"/>
          <p:cNvSpPr txBox="1"/>
          <p:nvPr/>
        </p:nvSpPr>
        <p:spPr>
          <a:xfrm>
            <a:off x="326570" y="261257"/>
            <a:ext cx="7080069" cy="461665"/>
          </a:xfrm>
          <a:prstGeom prst="rect">
            <a:avLst/>
          </a:prstGeom>
          <a:noFill/>
        </p:spPr>
        <p:txBody>
          <a:bodyPr wrap="square" rtlCol="0">
            <a:spAutoFit/>
          </a:bodyPr>
          <a:lstStyle/>
          <a:p>
            <a:r>
              <a:rPr lang="tr-TR" sz="2400" b="1" dirty="0"/>
              <a:t>KULLANILABİLİRLİK ANALİZİ İÇİN SEÇİLEN ÖRNEKLEM</a:t>
            </a:r>
          </a:p>
        </p:txBody>
      </p:sp>
      <p:sp>
        <p:nvSpPr>
          <p:cNvPr id="10" name="Metin kutusu 9"/>
          <p:cNvSpPr txBox="1"/>
          <p:nvPr/>
        </p:nvSpPr>
        <p:spPr>
          <a:xfrm>
            <a:off x="403139" y="4860984"/>
            <a:ext cx="11142617" cy="923330"/>
          </a:xfrm>
          <a:prstGeom prst="rect">
            <a:avLst/>
          </a:prstGeom>
          <a:noFill/>
        </p:spPr>
        <p:txBody>
          <a:bodyPr wrap="square" rtlCol="0">
            <a:spAutoFit/>
          </a:bodyPr>
          <a:lstStyle/>
          <a:p>
            <a:pPr algn="just"/>
            <a:r>
              <a:rPr lang="tr-TR" dirty="0"/>
              <a:t>Kullanılabilir analizi görevleri ve anketleri kadın erkek olmak üzere 19, 20, 21, 23, 26, 27, 28, 44, 48, 53 yaşlara, «Öğrenci, Memur, Muhasebeci, Depo Görevlisi, Kasiyer, Reyon Görevlisi»  mesleklerine ve ortaokul, lise, üniversite mezunu bireylere uygulanmıştır.</a:t>
            </a:r>
          </a:p>
        </p:txBody>
      </p:sp>
    </p:spTree>
    <p:extLst>
      <p:ext uri="{BB962C8B-B14F-4D97-AF65-F5344CB8AC3E}">
        <p14:creationId xmlns:p14="http://schemas.microsoft.com/office/powerpoint/2010/main" val="12621541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Unvan 1"/>
          <p:cNvSpPr>
            <a:spLocks noGrp="1"/>
          </p:cNvSpPr>
          <p:nvPr>
            <p:ph type="title"/>
          </p:nvPr>
        </p:nvSpPr>
        <p:spPr>
          <a:xfrm>
            <a:off x="1345474" y="2508069"/>
            <a:ext cx="12192000" cy="1325563"/>
          </a:xfrm>
        </p:spPr>
        <p:txBody>
          <a:bodyPr>
            <a:noAutofit/>
          </a:bodyPr>
          <a:lstStyle/>
          <a:p>
            <a:r>
              <a:rPr lang="tr-TR" sz="4000" b="1" dirty="0">
                <a:latin typeface="Helvetica" panose="020B0604020202020204" pitchFamily="34" charset="0"/>
                <a:cs typeface="Helvetica" panose="020B0604020202020204" pitchFamily="34" charset="0"/>
              </a:rPr>
              <a:t>Kullanılabilirlik Analizi Anket Sonuçları</a:t>
            </a:r>
          </a:p>
        </p:txBody>
      </p:sp>
    </p:spTree>
    <p:extLst>
      <p:ext uri="{BB962C8B-B14F-4D97-AF65-F5344CB8AC3E}">
        <p14:creationId xmlns:p14="http://schemas.microsoft.com/office/powerpoint/2010/main" val="4045650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Resim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821" y="488641"/>
            <a:ext cx="10702017" cy="2842387"/>
          </a:xfrm>
          <a:prstGeom prst="rect">
            <a:avLst/>
          </a:prstGeom>
        </p:spPr>
      </p:pic>
      <p:pic>
        <p:nvPicPr>
          <p:cNvPr id="9" name="Resi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821" y="3574952"/>
            <a:ext cx="10702017" cy="3126294"/>
          </a:xfrm>
          <a:prstGeom prst="rect">
            <a:avLst/>
          </a:prstGeom>
        </p:spPr>
      </p:pic>
    </p:spTree>
    <p:extLst>
      <p:ext uri="{BB962C8B-B14F-4D97-AF65-F5344CB8AC3E}">
        <p14:creationId xmlns:p14="http://schemas.microsoft.com/office/powerpoint/2010/main" val="42686897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252" y="795332"/>
            <a:ext cx="10802560" cy="5318086"/>
          </a:xfrm>
          <a:prstGeom prst="rect">
            <a:avLst/>
          </a:prstGeom>
        </p:spPr>
      </p:pic>
    </p:spTree>
    <p:extLst>
      <p:ext uri="{BB962C8B-B14F-4D97-AF65-F5344CB8AC3E}">
        <p14:creationId xmlns:p14="http://schemas.microsoft.com/office/powerpoint/2010/main" val="1612945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737" y="333484"/>
            <a:ext cx="10584314" cy="2775475"/>
          </a:xfrm>
          <a:prstGeom prst="rect">
            <a:avLst/>
          </a:prstGeom>
        </p:spPr>
      </p:pic>
      <p:pic>
        <p:nvPicPr>
          <p:cNvPr id="7" name="Resim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737" y="3333178"/>
            <a:ext cx="10584314" cy="3015371"/>
          </a:xfrm>
          <a:prstGeom prst="rect">
            <a:avLst/>
          </a:prstGeom>
        </p:spPr>
      </p:pic>
    </p:spTree>
    <p:extLst>
      <p:ext uri="{BB962C8B-B14F-4D97-AF65-F5344CB8AC3E}">
        <p14:creationId xmlns:p14="http://schemas.microsoft.com/office/powerpoint/2010/main" val="1740040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736" y="236198"/>
            <a:ext cx="10584315" cy="2716008"/>
          </a:xfrm>
          <a:prstGeom prst="rect">
            <a:avLst/>
          </a:prstGeom>
        </p:spPr>
      </p:pic>
      <p:pic>
        <p:nvPicPr>
          <p:cNvPr id="8" name="Resi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736" y="3344091"/>
            <a:ext cx="10584315" cy="3056709"/>
          </a:xfrm>
          <a:prstGeom prst="rect">
            <a:avLst/>
          </a:prstGeom>
        </p:spPr>
      </p:pic>
    </p:spTree>
    <p:extLst>
      <p:ext uri="{BB962C8B-B14F-4D97-AF65-F5344CB8AC3E}">
        <p14:creationId xmlns:p14="http://schemas.microsoft.com/office/powerpoint/2010/main" val="32811536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Resim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735" y="365599"/>
            <a:ext cx="10584315" cy="2887052"/>
          </a:xfrm>
          <a:prstGeom prst="rect">
            <a:avLst/>
          </a:prstGeom>
        </p:spPr>
      </p:pic>
      <p:pic>
        <p:nvPicPr>
          <p:cNvPr id="8" name="Resi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735" y="3477013"/>
            <a:ext cx="10584315" cy="2819284"/>
          </a:xfrm>
          <a:prstGeom prst="rect">
            <a:avLst/>
          </a:prstGeom>
        </p:spPr>
      </p:pic>
    </p:spTree>
    <p:extLst>
      <p:ext uri="{BB962C8B-B14F-4D97-AF65-F5344CB8AC3E}">
        <p14:creationId xmlns:p14="http://schemas.microsoft.com/office/powerpoint/2010/main" val="42024397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Resim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734" y="348858"/>
            <a:ext cx="10584315" cy="2877668"/>
          </a:xfrm>
          <a:prstGeom prst="rect">
            <a:avLst/>
          </a:prstGeom>
        </p:spPr>
      </p:pic>
      <p:pic>
        <p:nvPicPr>
          <p:cNvPr id="8" name="Resi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733" y="3608582"/>
            <a:ext cx="10584315" cy="2922847"/>
          </a:xfrm>
          <a:prstGeom prst="rect">
            <a:avLst/>
          </a:prstGeom>
        </p:spPr>
      </p:pic>
    </p:spTree>
    <p:extLst>
      <p:ext uri="{BB962C8B-B14F-4D97-AF65-F5344CB8AC3E}">
        <p14:creationId xmlns:p14="http://schemas.microsoft.com/office/powerpoint/2010/main" val="2350008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Resim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732" y="343011"/>
            <a:ext cx="10584315" cy="2844326"/>
          </a:xfrm>
          <a:prstGeom prst="rect">
            <a:avLst/>
          </a:prstGeom>
        </p:spPr>
      </p:pic>
      <p:pic>
        <p:nvPicPr>
          <p:cNvPr id="9" name="Resi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731" y="3710774"/>
            <a:ext cx="10584315" cy="2925157"/>
          </a:xfrm>
          <a:prstGeom prst="rect">
            <a:avLst/>
          </a:prstGeom>
        </p:spPr>
      </p:pic>
    </p:spTree>
    <p:extLst>
      <p:ext uri="{BB962C8B-B14F-4D97-AF65-F5344CB8AC3E}">
        <p14:creationId xmlns:p14="http://schemas.microsoft.com/office/powerpoint/2010/main" val="37433751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Resim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730" y="351311"/>
            <a:ext cx="10584315" cy="2822963"/>
          </a:xfrm>
          <a:prstGeom prst="rect">
            <a:avLst/>
          </a:prstGeom>
        </p:spPr>
      </p:pic>
      <p:pic>
        <p:nvPicPr>
          <p:cNvPr id="9" name="Resi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730" y="3743034"/>
            <a:ext cx="10584315" cy="2683892"/>
          </a:xfrm>
          <a:prstGeom prst="rect">
            <a:avLst/>
          </a:prstGeom>
        </p:spPr>
      </p:pic>
    </p:spTree>
    <p:extLst>
      <p:ext uri="{BB962C8B-B14F-4D97-AF65-F5344CB8AC3E}">
        <p14:creationId xmlns:p14="http://schemas.microsoft.com/office/powerpoint/2010/main" val="27032190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729" y="474723"/>
            <a:ext cx="10584315" cy="2856305"/>
          </a:xfrm>
          <a:prstGeom prst="rect">
            <a:avLst/>
          </a:prstGeom>
        </p:spPr>
      </p:pic>
    </p:spTree>
    <p:extLst>
      <p:ext uri="{BB962C8B-B14F-4D97-AF65-F5344CB8AC3E}">
        <p14:creationId xmlns:p14="http://schemas.microsoft.com/office/powerpoint/2010/main" val="1930443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etin kutusu 5"/>
          <p:cNvSpPr txBox="1"/>
          <p:nvPr/>
        </p:nvSpPr>
        <p:spPr>
          <a:xfrm>
            <a:off x="326571" y="261257"/>
            <a:ext cx="6087292" cy="461665"/>
          </a:xfrm>
          <a:prstGeom prst="rect">
            <a:avLst/>
          </a:prstGeom>
          <a:noFill/>
        </p:spPr>
        <p:txBody>
          <a:bodyPr wrap="square" rtlCol="0">
            <a:spAutoFit/>
          </a:bodyPr>
          <a:lstStyle/>
          <a:p>
            <a:r>
              <a:rPr lang="tr-TR" sz="2400" b="1" dirty="0"/>
              <a:t>GÖREVLER</a:t>
            </a:r>
          </a:p>
        </p:txBody>
      </p:sp>
      <p:graphicFrame>
        <p:nvGraphicFramePr>
          <p:cNvPr id="2" name="Tablo 1"/>
          <p:cNvGraphicFramePr>
            <a:graphicFrameLocks noGrp="1"/>
          </p:cNvGraphicFramePr>
          <p:nvPr>
            <p:extLst>
              <p:ext uri="{D42A27DB-BD31-4B8C-83A1-F6EECF244321}">
                <p14:modId xmlns:p14="http://schemas.microsoft.com/office/powerpoint/2010/main" val="1821782682"/>
              </p:ext>
            </p:extLst>
          </p:nvPr>
        </p:nvGraphicFramePr>
        <p:xfrm>
          <a:off x="640079" y="953588"/>
          <a:ext cx="10789921" cy="5424832"/>
        </p:xfrm>
        <a:graphic>
          <a:graphicData uri="http://schemas.openxmlformats.org/drawingml/2006/table">
            <a:tbl>
              <a:tblPr firstRow="1" firstCol="1" bandRow="1">
                <a:tableStyleId>{5C22544A-7EE6-4342-B048-85BDC9FD1C3A}</a:tableStyleId>
              </a:tblPr>
              <a:tblGrid>
                <a:gridCol w="2689314">
                  <a:extLst>
                    <a:ext uri="{9D8B030D-6E8A-4147-A177-3AD203B41FA5}">
                      <a16:colId xmlns:a16="http://schemas.microsoft.com/office/drawing/2014/main" val="1215808271"/>
                    </a:ext>
                  </a:extLst>
                </a:gridCol>
                <a:gridCol w="8100607">
                  <a:extLst>
                    <a:ext uri="{9D8B030D-6E8A-4147-A177-3AD203B41FA5}">
                      <a16:colId xmlns:a16="http://schemas.microsoft.com/office/drawing/2014/main" val="1640353090"/>
                    </a:ext>
                  </a:extLst>
                </a:gridCol>
              </a:tblGrid>
              <a:tr h="282420">
                <a:tc>
                  <a:txBody>
                    <a:bodyPr/>
                    <a:lstStyle/>
                    <a:p>
                      <a:pPr algn="ctr">
                        <a:lnSpc>
                          <a:spcPct val="107000"/>
                        </a:lnSpc>
                        <a:spcAft>
                          <a:spcPts val="0"/>
                        </a:spcAft>
                      </a:pPr>
                      <a:r>
                        <a:rPr lang="tr-TR" sz="1800" dirty="0">
                          <a:effectLst/>
                        </a:rPr>
                        <a:t>Kademe</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gn="ctr">
                        <a:lnSpc>
                          <a:spcPct val="107000"/>
                        </a:lnSpc>
                        <a:spcAft>
                          <a:spcPts val="0"/>
                        </a:spcAft>
                      </a:pPr>
                      <a:r>
                        <a:rPr lang="tr-TR" sz="1800" dirty="0">
                          <a:effectLst/>
                        </a:rPr>
                        <a:t>Görevler</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902491596"/>
                  </a:ext>
                </a:extLst>
              </a:tr>
              <a:tr h="282420">
                <a:tc>
                  <a:txBody>
                    <a:bodyPr/>
                    <a:lstStyle/>
                    <a:p>
                      <a:pPr>
                        <a:lnSpc>
                          <a:spcPct val="107000"/>
                        </a:lnSpc>
                        <a:spcAft>
                          <a:spcPts val="0"/>
                        </a:spcAft>
                      </a:pPr>
                      <a:r>
                        <a:rPr lang="tr-TR" sz="1800" dirty="0">
                          <a:effectLst/>
                        </a:rPr>
                        <a:t>Kolay</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a:effectLst/>
                        </a:rPr>
                        <a:t>Kornaya bas.</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905235070"/>
                  </a:ext>
                </a:extLst>
              </a:tr>
              <a:tr h="282420">
                <a:tc>
                  <a:txBody>
                    <a:bodyPr/>
                    <a:lstStyle/>
                    <a:p>
                      <a:pPr>
                        <a:lnSpc>
                          <a:spcPct val="107000"/>
                        </a:lnSpc>
                        <a:spcAft>
                          <a:spcPts val="0"/>
                        </a:spcAft>
                      </a:pPr>
                      <a:r>
                        <a:rPr lang="tr-TR" sz="1800" dirty="0">
                          <a:effectLst/>
                        </a:rPr>
                        <a:t>Kolay</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Torpidoyu aç.</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806960255"/>
                  </a:ext>
                </a:extLst>
              </a:tr>
              <a:tr h="282420">
                <a:tc>
                  <a:txBody>
                    <a:bodyPr/>
                    <a:lstStyle/>
                    <a:p>
                      <a:pPr>
                        <a:lnSpc>
                          <a:spcPct val="107000"/>
                        </a:lnSpc>
                        <a:spcAft>
                          <a:spcPts val="0"/>
                        </a:spcAft>
                      </a:pPr>
                      <a:r>
                        <a:rPr lang="tr-TR" sz="1800" dirty="0">
                          <a:effectLst/>
                        </a:rPr>
                        <a:t>Kolay</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a:effectLst/>
                        </a:rPr>
                        <a:t>Sağa sinyal ver.</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35014291"/>
                  </a:ext>
                </a:extLst>
              </a:tr>
              <a:tr h="282420">
                <a:tc>
                  <a:txBody>
                    <a:bodyPr/>
                    <a:lstStyle/>
                    <a:p>
                      <a:pPr>
                        <a:lnSpc>
                          <a:spcPct val="107000"/>
                        </a:lnSpc>
                        <a:spcAft>
                          <a:spcPts val="0"/>
                        </a:spcAft>
                      </a:pPr>
                      <a:r>
                        <a:rPr lang="tr-TR" sz="1800" dirty="0">
                          <a:effectLst/>
                        </a:rPr>
                        <a:t>Kolay</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a:effectLst/>
                        </a:rPr>
                        <a:t>Dörtlü flaşörü çalıştır.</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4260587258"/>
                  </a:ext>
                </a:extLst>
              </a:tr>
              <a:tr h="282420">
                <a:tc>
                  <a:txBody>
                    <a:bodyPr/>
                    <a:lstStyle/>
                    <a:p>
                      <a:pPr>
                        <a:lnSpc>
                          <a:spcPct val="107000"/>
                        </a:lnSpc>
                        <a:spcAft>
                          <a:spcPts val="0"/>
                        </a:spcAft>
                      </a:pPr>
                      <a:r>
                        <a:rPr lang="tr-TR" sz="1800" dirty="0">
                          <a:effectLst/>
                        </a:rPr>
                        <a:t>Kolay</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Kapıları kilitle.</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666604159"/>
                  </a:ext>
                </a:extLst>
              </a:tr>
              <a:tr h="282420">
                <a:tc>
                  <a:txBody>
                    <a:bodyPr/>
                    <a:lstStyle/>
                    <a:p>
                      <a:pPr>
                        <a:lnSpc>
                          <a:spcPct val="107000"/>
                        </a:lnSpc>
                        <a:spcAft>
                          <a:spcPts val="0"/>
                        </a:spcAft>
                      </a:pPr>
                      <a:r>
                        <a:rPr lang="tr-TR" sz="1800" dirty="0">
                          <a:effectLst/>
                        </a:rPr>
                        <a:t>Kolay</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Sıcağın yönünü ayaklara ver.</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1605140771"/>
                  </a:ext>
                </a:extLst>
              </a:tr>
              <a:tr h="282420">
                <a:tc>
                  <a:txBody>
                    <a:bodyPr/>
                    <a:lstStyle/>
                    <a:p>
                      <a:pPr>
                        <a:lnSpc>
                          <a:spcPct val="107000"/>
                        </a:lnSpc>
                        <a:spcAft>
                          <a:spcPts val="0"/>
                        </a:spcAft>
                      </a:pPr>
                      <a:r>
                        <a:rPr lang="tr-TR" sz="1800" dirty="0">
                          <a:effectLst/>
                        </a:rPr>
                        <a:t>Orta</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Yakıt deposunu aç.</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1089665020"/>
                  </a:ext>
                </a:extLst>
              </a:tr>
              <a:tr h="282420">
                <a:tc>
                  <a:txBody>
                    <a:bodyPr/>
                    <a:lstStyle/>
                    <a:p>
                      <a:pPr>
                        <a:lnSpc>
                          <a:spcPct val="107000"/>
                        </a:lnSpc>
                        <a:spcAft>
                          <a:spcPts val="0"/>
                        </a:spcAft>
                      </a:pPr>
                      <a:r>
                        <a:rPr lang="tr-TR" sz="1800">
                          <a:effectLst/>
                        </a:rPr>
                        <a:t>Orta</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Uzun farları yak.</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51330493"/>
                  </a:ext>
                </a:extLst>
              </a:tr>
              <a:tr h="282420">
                <a:tc>
                  <a:txBody>
                    <a:bodyPr/>
                    <a:lstStyle/>
                    <a:p>
                      <a:pPr>
                        <a:lnSpc>
                          <a:spcPct val="107000"/>
                        </a:lnSpc>
                        <a:spcAft>
                          <a:spcPts val="0"/>
                        </a:spcAft>
                      </a:pPr>
                      <a:r>
                        <a:rPr lang="tr-TR" sz="1800">
                          <a:effectLst/>
                        </a:rPr>
                        <a:t>Orta</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Silecekleri çalıştır.</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441178531"/>
                  </a:ext>
                </a:extLst>
              </a:tr>
              <a:tr h="282420">
                <a:tc>
                  <a:txBody>
                    <a:bodyPr/>
                    <a:lstStyle/>
                    <a:p>
                      <a:pPr>
                        <a:lnSpc>
                          <a:spcPct val="107000"/>
                        </a:lnSpc>
                        <a:spcAft>
                          <a:spcPts val="0"/>
                        </a:spcAft>
                      </a:pPr>
                      <a:r>
                        <a:rPr lang="tr-TR" sz="1800">
                          <a:effectLst/>
                        </a:rPr>
                        <a:t>Orta</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Radyo frekansını değiştir.</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965535233"/>
                  </a:ext>
                </a:extLst>
              </a:tr>
              <a:tr h="282420">
                <a:tc>
                  <a:txBody>
                    <a:bodyPr/>
                    <a:lstStyle/>
                    <a:p>
                      <a:pPr>
                        <a:lnSpc>
                          <a:spcPct val="107000"/>
                        </a:lnSpc>
                        <a:spcAft>
                          <a:spcPts val="0"/>
                        </a:spcAft>
                      </a:pPr>
                      <a:r>
                        <a:rPr lang="tr-TR" sz="1800">
                          <a:effectLst/>
                        </a:rPr>
                        <a:t>Orta</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Rezidansı çalıştır.</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1128122637"/>
                  </a:ext>
                </a:extLst>
              </a:tr>
              <a:tr h="282420">
                <a:tc>
                  <a:txBody>
                    <a:bodyPr/>
                    <a:lstStyle/>
                    <a:p>
                      <a:pPr>
                        <a:lnSpc>
                          <a:spcPct val="107000"/>
                        </a:lnSpc>
                        <a:spcAft>
                          <a:spcPts val="0"/>
                        </a:spcAft>
                      </a:pPr>
                      <a:r>
                        <a:rPr lang="tr-TR" sz="1800">
                          <a:effectLst/>
                        </a:rPr>
                        <a:t>Orta</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Cama su ver.</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4182389722"/>
                  </a:ext>
                </a:extLst>
              </a:tr>
              <a:tr h="282420">
                <a:tc>
                  <a:txBody>
                    <a:bodyPr/>
                    <a:lstStyle/>
                    <a:p>
                      <a:pPr>
                        <a:lnSpc>
                          <a:spcPct val="107000"/>
                        </a:lnSpc>
                        <a:spcAft>
                          <a:spcPts val="0"/>
                        </a:spcAft>
                      </a:pPr>
                      <a:r>
                        <a:rPr lang="tr-TR" sz="1800">
                          <a:effectLst/>
                        </a:rPr>
                        <a:t>Zor</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Aynaların açısını değiştir.</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370156846"/>
                  </a:ext>
                </a:extLst>
              </a:tr>
              <a:tr h="282420">
                <a:tc>
                  <a:txBody>
                    <a:bodyPr/>
                    <a:lstStyle/>
                    <a:p>
                      <a:pPr>
                        <a:lnSpc>
                          <a:spcPct val="107000"/>
                        </a:lnSpc>
                        <a:spcAft>
                          <a:spcPts val="0"/>
                        </a:spcAft>
                      </a:pPr>
                      <a:r>
                        <a:rPr lang="tr-TR" sz="1800">
                          <a:effectLst/>
                        </a:rPr>
                        <a:t>Zor</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Koltuğu öne çek.</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1478879017"/>
                  </a:ext>
                </a:extLst>
              </a:tr>
              <a:tr h="282420">
                <a:tc>
                  <a:txBody>
                    <a:bodyPr/>
                    <a:lstStyle/>
                    <a:p>
                      <a:pPr>
                        <a:lnSpc>
                          <a:spcPct val="107000"/>
                        </a:lnSpc>
                        <a:spcAft>
                          <a:spcPts val="0"/>
                        </a:spcAft>
                      </a:pPr>
                      <a:r>
                        <a:rPr lang="tr-TR" sz="1800">
                          <a:effectLst/>
                        </a:rPr>
                        <a:t>Zor</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ESP düğmesine bas.</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244407863"/>
                  </a:ext>
                </a:extLst>
              </a:tr>
              <a:tr h="282420">
                <a:tc>
                  <a:txBody>
                    <a:bodyPr/>
                    <a:lstStyle/>
                    <a:p>
                      <a:pPr>
                        <a:lnSpc>
                          <a:spcPct val="107000"/>
                        </a:lnSpc>
                        <a:spcAft>
                          <a:spcPts val="0"/>
                        </a:spcAft>
                      </a:pPr>
                      <a:r>
                        <a:rPr lang="tr-TR" sz="1800">
                          <a:effectLst/>
                        </a:rPr>
                        <a:t>Zor</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Acil butonunu göster.</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10119122"/>
                  </a:ext>
                </a:extLst>
              </a:tr>
              <a:tr h="341272">
                <a:tc>
                  <a:txBody>
                    <a:bodyPr/>
                    <a:lstStyle/>
                    <a:p>
                      <a:pPr>
                        <a:lnSpc>
                          <a:spcPct val="107000"/>
                        </a:lnSpc>
                        <a:spcAft>
                          <a:spcPts val="0"/>
                        </a:spcAft>
                      </a:pPr>
                      <a:r>
                        <a:rPr lang="tr-TR" sz="1800" dirty="0">
                          <a:effectLst/>
                        </a:rPr>
                        <a:t>Zor</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Yol bilgisayarında hız göstergesine gel.</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1744225151"/>
                  </a:ext>
                </a:extLst>
              </a:tr>
              <a:tr h="282420">
                <a:tc>
                  <a:txBody>
                    <a:bodyPr/>
                    <a:lstStyle/>
                    <a:p>
                      <a:pPr>
                        <a:lnSpc>
                          <a:spcPct val="107000"/>
                        </a:lnSpc>
                        <a:spcAft>
                          <a:spcPts val="0"/>
                        </a:spcAft>
                      </a:pPr>
                      <a:r>
                        <a:rPr lang="tr-TR" sz="1800">
                          <a:effectLst/>
                        </a:rPr>
                        <a:t>Zor</a:t>
                      </a:r>
                      <a:endParaRPr lang="tr-TR" sz="18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a:lnSpc>
                          <a:spcPct val="107000"/>
                        </a:lnSpc>
                        <a:spcAft>
                          <a:spcPts val="0"/>
                        </a:spcAft>
                      </a:pPr>
                      <a:r>
                        <a:rPr lang="tr-TR" sz="1800" dirty="0">
                          <a:effectLst/>
                        </a:rPr>
                        <a:t>Hız sabitleme düğmesine bas.</a:t>
                      </a:r>
                      <a:endParaRPr lang="tr-TR"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801755244"/>
                  </a:ext>
                </a:extLst>
              </a:tr>
            </a:tbl>
          </a:graphicData>
        </a:graphic>
      </p:graphicFrame>
    </p:spTree>
    <p:extLst>
      <p:ext uri="{BB962C8B-B14F-4D97-AF65-F5344CB8AC3E}">
        <p14:creationId xmlns:p14="http://schemas.microsoft.com/office/powerpoint/2010/main" val="28653390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0030" y="999340"/>
            <a:ext cx="10714656" cy="4865883"/>
          </a:xfrm>
          <a:prstGeom prst="rect">
            <a:avLst/>
          </a:prstGeom>
        </p:spPr>
      </p:pic>
    </p:spTree>
    <p:extLst>
      <p:ext uri="{BB962C8B-B14F-4D97-AF65-F5344CB8AC3E}">
        <p14:creationId xmlns:p14="http://schemas.microsoft.com/office/powerpoint/2010/main" val="12645392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8275" y="768048"/>
            <a:ext cx="10159760" cy="5541312"/>
          </a:xfrm>
          <a:prstGeom prst="rect">
            <a:avLst/>
          </a:prstGeom>
        </p:spPr>
      </p:pic>
    </p:spTree>
    <p:extLst>
      <p:ext uri="{BB962C8B-B14F-4D97-AF65-F5344CB8AC3E}">
        <p14:creationId xmlns:p14="http://schemas.microsoft.com/office/powerpoint/2010/main" val="2995083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5356" y="1143969"/>
            <a:ext cx="10208884" cy="4642875"/>
          </a:xfrm>
          <a:prstGeom prst="rect">
            <a:avLst/>
          </a:prstGeom>
        </p:spPr>
      </p:pic>
    </p:spTree>
    <p:extLst>
      <p:ext uri="{BB962C8B-B14F-4D97-AF65-F5344CB8AC3E}">
        <p14:creationId xmlns:p14="http://schemas.microsoft.com/office/powerpoint/2010/main" val="1492245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Unvan 1"/>
          <p:cNvSpPr>
            <a:spLocks noGrp="1"/>
          </p:cNvSpPr>
          <p:nvPr>
            <p:ph type="title"/>
          </p:nvPr>
        </p:nvSpPr>
        <p:spPr>
          <a:xfrm>
            <a:off x="1175656" y="2442755"/>
            <a:ext cx="12192000" cy="1325563"/>
          </a:xfrm>
        </p:spPr>
        <p:txBody>
          <a:bodyPr>
            <a:noAutofit/>
          </a:bodyPr>
          <a:lstStyle/>
          <a:p>
            <a:r>
              <a:rPr lang="tr-TR" sz="4000" b="1" dirty="0">
                <a:latin typeface="Helvetica" panose="020B0604020202020204" pitchFamily="34" charset="0"/>
                <a:cs typeface="Helvetica" panose="020B0604020202020204" pitchFamily="34" charset="0"/>
              </a:rPr>
              <a:t>Kullanılabilirlik Analizi Görev Sonuçları</a:t>
            </a:r>
          </a:p>
        </p:txBody>
      </p:sp>
    </p:spTree>
    <p:extLst>
      <p:ext uri="{BB962C8B-B14F-4D97-AF65-F5344CB8AC3E}">
        <p14:creationId xmlns:p14="http://schemas.microsoft.com/office/powerpoint/2010/main" val="4019232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k 1">
            <a:extLst>
              <a:ext uri="{FF2B5EF4-FFF2-40B4-BE49-F238E27FC236}">
                <a16:creationId xmlns:a16="http://schemas.microsoft.com/office/drawing/2014/main" id="{D5BD10E0-C651-4C61-A4AD-69E360CD521E}"/>
              </a:ext>
            </a:extLst>
          </p:cNvPr>
          <p:cNvGraphicFramePr/>
          <p:nvPr>
            <p:extLst>
              <p:ext uri="{D42A27DB-BD31-4B8C-83A1-F6EECF244321}">
                <p14:modId xmlns:p14="http://schemas.microsoft.com/office/powerpoint/2010/main" val="214000566"/>
              </p:ext>
            </p:extLst>
          </p:nvPr>
        </p:nvGraphicFramePr>
        <p:xfrm>
          <a:off x="0" y="700072"/>
          <a:ext cx="12192000" cy="4681825"/>
        </p:xfrm>
        <a:graphic>
          <a:graphicData uri="http://schemas.openxmlformats.org/drawingml/2006/chart">
            <c:chart xmlns:c="http://schemas.openxmlformats.org/drawingml/2006/chart" xmlns:r="http://schemas.openxmlformats.org/officeDocument/2006/relationships" r:id="rId2"/>
          </a:graphicData>
        </a:graphic>
      </p:graphicFrame>
      <p:sp>
        <p:nvSpPr>
          <p:cNvPr id="3" name="Metin kutusu 4">
            <a:extLst>
              <a:ext uri="{FF2B5EF4-FFF2-40B4-BE49-F238E27FC236}">
                <a16:creationId xmlns:a16="http://schemas.microsoft.com/office/drawing/2014/main" id="{573388F7-8AA6-466C-88DF-481030AD3D5A}"/>
              </a:ext>
            </a:extLst>
          </p:cNvPr>
          <p:cNvSpPr txBox="1"/>
          <p:nvPr/>
        </p:nvSpPr>
        <p:spPr>
          <a:xfrm>
            <a:off x="149902" y="176852"/>
            <a:ext cx="7015396" cy="461665"/>
          </a:xfrm>
          <a:prstGeom prst="rect">
            <a:avLst/>
          </a:prstGeom>
          <a:noFill/>
        </p:spPr>
        <p:txBody>
          <a:bodyPr wrap="square" rtlCol="0">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tr-TR" sz="2400" b="1" dirty="0"/>
              <a:t>GENEL ORTALAMA GÖREV SÜRESİ</a:t>
            </a:r>
          </a:p>
        </p:txBody>
      </p:sp>
      <p:sp>
        <p:nvSpPr>
          <p:cNvPr id="4" name="Metin kutusu 3">
            <a:extLst>
              <a:ext uri="{FF2B5EF4-FFF2-40B4-BE49-F238E27FC236}">
                <a16:creationId xmlns:a16="http://schemas.microsoft.com/office/drawing/2014/main" id="{B3DBA368-8E6C-45FC-95A4-673C3B30D0CF}"/>
              </a:ext>
            </a:extLst>
          </p:cNvPr>
          <p:cNvSpPr txBox="1"/>
          <p:nvPr/>
        </p:nvSpPr>
        <p:spPr>
          <a:xfrm>
            <a:off x="149902" y="5561812"/>
            <a:ext cx="11848134" cy="646331"/>
          </a:xfrm>
          <a:prstGeom prst="rect">
            <a:avLst/>
          </a:prstGeom>
          <a:noFill/>
        </p:spPr>
        <p:txBody>
          <a:bodyPr wrap="square" rtlCol="0">
            <a:spAutoFit/>
          </a:bodyPr>
          <a:lstStyle/>
          <a:p>
            <a:pPr algn="just"/>
            <a:r>
              <a:rPr lang="tr-TR" dirty="0"/>
              <a:t>Genel olarak ortalama görev sürelerine baktığımızda 17 numaralı görevin 73,01 saniye ile en uzun sürdüğü 1 numaralı görevin ise 1,28 saniye ile en kısa süren görev olduğunu görmekteyiz. </a:t>
            </a:r>
          </a:p>
        </p:txBody>
      </p:sp>
    </p:spTree>
    <p:extLst>
      <p:ext uri="{BB962C8B-B14F-4D97-AF65-F5344CB8AC3E}">
        <p14:creationId xmlns:p14="http://schemas.microsoft.com/office/powerpoint/2010/main" val="2087588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k 1">
            <a:extLst>
              <a:ext uri="{FF2B5EF4-FFF2-40B4-BE49-F238E27FC236}">
                <a16:creationId xmlns:a16="http://schemas.microsoft.com/office/drawing/2014/main" id="{23256BA9-90E8-4B96-9794-75AE2F564546}"/>
              </a:ext>
            </a:extLst>
          </p:cNvPr>
          <p:cNvGraphicFramePr/>
          <p:nvPr>
            <p:extLst>
              <p:ext uri="{D42A27DB-BD31-4B8C-83A1-F6EECF244321}">
                <p14:modId xmlns:p14="http://schemas.microsoft.com/office/powerpoint/2010/main" val="3856881614"/>
              </p:ext>
            </p:extLst>
          </p:nvPr>
        </p:nvGraphicFramePr>
        <p:xfrm>
          <a:off x="0" y="700071"/>
          <a:ext cx="12192000" cy="4694889"/>
        </p:xfrm>
        <a:graphic>
          <a:graphicData uri="http://schemas.openxmlformats.org/drawingml/2006/chart">
            <c:chart xmlns:c="http://schemas.openxmlformats.org/drawingml/2006/chart" xmlns:r="http://schemas.openxmlformats.org/officeDocument/2006/relationships" r:id="rId2"/>
          </a:graphicData>
        </a:graphic>
      </p:graphicFrame>
      <p:sp>
        <p:nvSpPr>
          <p:cNvPr id="3" name="Metin kutusu 4">
            <a:extLst>
              <a:ext uri="{FF2B5EF4-FFF2-40B4-BE49-F238E27FC236}">
                <a16:creationId xmlns:a16="http://schemas.microsoft.com/office/drawing/2014/main" id="{69FEE3BA-A76B-4D5C-8A74-05663CA143FD}"/>
              </a:ext>
            </a:extLst>
          </p:cNvPr>
          <p:cNvSpPr txBox="1"/>
          <p:nvPr/>
        </p:nvSpPr>
        <p:spPr>
          <a:xfrm>
            <a:off x="149902" y="176852"/>
            <a:ext cx="7015396" cy="461665"/>
          </a:xfrm>
          <a:prstGeom prst="rect">
            <a:avLst/>
          </a:prstGeom>
          <a:noFill/>
        </p:spPr>
        <p:txBody>
          <a:bodyPr wrap="square" rtlCol="0">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tr-TR" sz="2400" b="1" dirty="0"/>
              <a:t>GENEL ORTALAMA ADIM SAYISI</a:t>
            </a:r>
          </a:p>
        </p:txBody>
      </p:sp>
      <p:sp>
        <p:nvSpPr>
          <p:cNvPr id="5" name="Metin kutusu 4">
            <a:extLst>
              <a:ext uri="{FF2B5EF4-FFF2-40B4-BE49-F238E27FC236}">
                <a16:creationId xmlns:a16="http://schemas.microsoft.com/office/drawing/2014/main" id="{B3DBA368-8E6C-45FC-95A4-673C3B30D0CF}"/>
              </a:ext>
            </a:extLst>
          </p:cNvPr>
          <p:cNvSpPr txBox="1"/>
          <p:nvPr/>
        </p:nvSpPr>
        <p:spPr>
          <a:xfrm>
            <a:off x="149902" y="5561812"/>
            <a:ext cx="11848134" cy="646331"/>
          </a:xfrm>
          <a:prstGeom prst="rect">
            <a:avLst/>
          </a:prstGeom>
          <a:noFill/>
        </p:spPr>
        <p:txBody>
          <a:bodyPr wrap="square" rtlCol="0">
            <a:spAutoFit/>
          </a:bodyPr>
          <a:lstStyle/>
          <a:p>
            <a:pPr algn="just"/>
            <a:r>
              <a:rPr lang="tr-TR" dirty="0"/>
              <a:t>Genel olarak ortalama adım sayısına baktığımızda 17 numaralı görevin ortalama olarak 5,26 adım ile en fazla 1, 2, 12, 14 numaralı görevlerin ise 1 adım ile en az adım sayısı olan görev olduğunu görmekteyiz. </a:t>
            </a:r>
          </a:p>
        </p:txBody>
      </p:sp>
    </p:spTree>
    <p:extLst>
      <p:ext uri="{BB962C8B-B14F-4D97-AF65-F5344CB8AC3E}">
        <p14:creationId xmlns:p14="http://schemas.microsoft.com/office/powerpoint/2010/main" val="2653597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k 1">
            <a:extLst>
              <a:ext uri="{FF2B5EF4-FFF2-40B4-BE49-F238E27FC236}">
                <a16:creationId xmlns:a16="http://schemas.microsoft.com/office/drawing/2014/main" id="{4F72E371-F939-4898-A508-158767EB63C8}"/>
              </a:ext>
            </a:extLst>
          </p:cNvPr>
          <p:cNvGraphicFramePr/>
          <p:nvPr>
            <p:extLst>
              <p:ext uri="{D42A27DB-BD31-4B8C-83A1-F6EECF244321}">
                <p14:modId xmlns:p14="http://schemas.microsoft.com/office/powerpoint/2010/main" val="1907748123"/>
              </p:ext>
            </p:extLst>
          </p:nvPr>
        </p:nvGraphicFramePr>
        <p:xfrm>
          <a:off x="0" y="700072"/>
          <a:ext cx="12192000" cy="4721014"/>
        </p:xfrm>
        <a:graphic>
          <a:graphicData uri="http://schemas.openxmlformats.org/drawingml/2006/chart">
            <c:chart xmlns:c="http://schemas.openxmlformats.org/drawingml/2006/chart" xmlns:r="http://schemas.openxmlformats.org/officeDocument/2006/relationships" r:id="rId2"/>
          </a:graphicData>
        </a:graphic>
      </p:graphicFrame>
      <p:sp>
        <p:nvSpPr>
          <p:cNvPr id="3" name="Metin kutusu 4">
            <a:extLst>
              <a:ext uri="{FF2B5EF4-FFF2-40B4-BE49-F238E27FC236}">
                <a16:creationId xmlns:a16="http://schemas.microsoft.com/office/drawing/2014/main" id="{9953B39E-F556-4D87-AD22-34E00AF75674}"/>
              </a:ext>
            </a:extLst>
          </p:cNvPr>
          <p:cNvSpPr txBox="1"/>
          <p:nvPr/>
        </p:nvSpPr>
        <p:spPr>
          <a:xfrm>
            <a:off x="149902" y="176852"/>
            <a:ext cx="7015396" cy="461665"/>
          </a:xfrm>
          <a:prstGeom prst="rect">
            <a:avLst/>
          </a:prstGeom>
          <a:noFill/>
        </p:spPr>
        <p:txBody>
          <a:bodyPr wrap="square" rtlCol="0">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tr-TR" sz="2400" b="1" dirty="0"/>
              <a:t>GENEL ORTALAMA HATA SAYISI</a:t>
            </a:r>
          </a:p>
        </p:txBody>
      </p:sp>
      <p:sp>
        <p:nvSpPr>
          <p:cNvPr id="5" name="Metin kutusu 4">
            <a:extLst>
              <a:ext uri="{FF2B5EF4-FFF2-40B4-BE49-F238E27FC236}">
                <a16:creationId xmlns:a16="http://schemas.microsoft.com/office/drawing/2014/main" id="{B3DBA368-8E6C-45FC-95A4-673C3B30D0CF}"/>
              </a:ext>
            </a:extLst>
          </p:cNvPr>
          <p:cNvSpPr txBox="1"/>
          <p:nvPr/>
        </p:nvSpPr>
        <p:spPr>
          <a:xfrm>
            <a:off x="149902" y="5561812"/>
            <a:ext cx="11848134" cy="646331"/>
          </a:xfrm>
          <a:prstGeom prst="rect">
            <a:avLst/>
          </a:prstGeom>
          <a:noFill/>
        </p:spPr>
        <p:txBody>
          <a:bodyPr wrap="square" rtlCol="0">
            <a:spAutoFit/>
          </a:bodyPr>
          <a:lstStyle/>
          <a:p>
            <a:pPr algn="just"/>
            <a:r>
              <a:rPr lang="tr-TR" dirty="0"/>
              <a:t>Genel olarak ortalama hata sayısına baktığımızda 15 numaralı görevin ortalama olarak 1,73 hata ile en fazla 1, 2, 12, 14 numaralı görevlerin ise 0 hata ile en az hata sayısı olan görev olduğunu görmekteyiz. </a:t>
            </a:r>
          </a:p>
        </p:txBody>
      </p:sp>
    </p:spTree>
    <p:extLst>
      <p:ext uri="{BB962C8B-B14F-4D97-AF65-F5344CB8AC3E}">
        <p14:creationId xmlns:p14="http://schemas.microsoft.com/office/powerpoint/2010/main" val="2979438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Grafik 8"/>
          <p:cNvGraphicFramePr/>
          <p:nvPr>
            <p:extLst>
              <p:ext uri="{D42A27DB-BD31-4B8C-83A1-F6EECF244321}">
                <p14:modId xmlns:p14="http://schemas.microsoft.com/office/powerpoint/2010/main" val="1549090892"/>
              </p:ext>
            </p:extLst>
          </p:nvPr>
        </p:nvGraphicFramePr>
        <p:xfrm>
          <a:off x="0" y="629588"/>
          <a:ext cx="12192000" cy="4870668"/>
        </p:xfrm>
        <a:graphic>
          <a:graphicData uri="http://schemas.openxmlformats.org/drawingml/2006/chart">
            <c:chart xmlns:c="http://schemas.openxmlformats.org/drawingml/2006/chart" xmlns:r="http://schemas.openxmlformats.org/officeDocument/2006/relationships" r:id="rId2"/>
          </a:graphicData>
        </a:graphic>
      </p:graphicFrame>
      <p:sp>
        <p:nvSpPr>
          <p:cNvPr id="10" name="Metin kutusu 9"/>
          <p:cNvSpPr txBox="1"/>
          <p:nvPr/>
        </p:nvSpPr>
        <p:spPr>
          <a:xfrm>
            <a:off x="149902" y="106367"/>
            <a:ext cx="7015396" cy="461665"/>
          </a:xfrm>
          <a:prstGeom prst="rect">
            <a:avLst/>
          </a:prstGeom>
          <a:noFill/>
        </p:spPr>
        <p:txBody>
          <a:bodyPr wrap="square" rtlCol="0">
            <a:spAutoFit/>
          </a:bodyPr>
          <a:lstStyle/>
          <a:p>
            <a:r>
              <a:rPr lang="tr-TR" sz="2400" b="1" dirty="0"/>
              <a:t>CİNSİYETE GÖRE ORTALAMA GÖREV SÜRESİ</a:t>
            </a:r>
          </a:p>
        </p:txBody>
      </p:sp>
      <p:sp>
        <p:nvSpPr>
          <p:cNvPr id="3" name="Metin kutusu 2">
            <a:extLst>
              <a:ext uri="{FF2B5EF4-FFF2-40B4-BE49-F238E27FC236}">
                <a16:creationId xmlns:a16="http://schemas.microsoft.com/office/drawing/2014/main" id="{B3DBA368-8E6C-45FC-95A4-673C3B30D0CF}"/>
              </a:ext>
            </a:extLst>
          </p:cNvPr>
          <p:cNvSpPr txBox="1"/>
          <p:nvPr/>
        </p:nvSpPr>
        <p:spPr>
          <a:xfrm>
            <a:off x="149902" y="5561812"/>
            <a:ext cx="11848134" cy="923330"/>
          </a:xfrm>
          <a:prstGeom prst="rect">
            <a:avLst/>
          </a:prstGeom>
          <a:noFill/>
        </p:spPr>
        <p:txBody>
          <a:bodyPr wrap="square" rtlCol="0">
            <a:spAutoFit/>
          </a:bodyPr>
          <a:lstStyle/>
          <a:p>
            <a:pPr algn="just"/>
            <a:r>
              <a:rPr lang="tr-TR" dirty="0"/>
              <a:t>Cinsiyete göre ortalama görev süresine baktığımızda genel olarak erkeklerin kadınlardan daha az sürede görevleri tamamladığını görmekteyiz. Bazı durumlarda ise örneğin 4, 5, 7, 11 ve 18 numaralı görevlerde kadınlar görevlerini erkeklerden daha kısa sürede tamamlamıştır.</a:t>
            </a:r>
          </a:p>
        </p:txBody>
      </p:sp>
    </p:spTree>
    <p:extLst>
      <p:ext uri="{BB962C8B-B14F-4D97-AF65-F5344CB8AC3E}">
        <p14:creationId xmlns:p14="http://schemas.microsoft.com/office/powerpoint/2010/main" val="2109851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afik 6"/>
          <p:cNvGraphicFramePr/>
          <p:nvPr>
            <p:extLst>
              <p:ext uri="{D42A27DB-BD31-4B8C-83A1-F6EECF244321}">
                <p14:modId xmlns:p14="http://schemas.microsoft.com/office/powerpoint/2010/main" val="900804626"/>
              </p:ext>
            </p:extLst>
          </p:nvPr>
        </p:nvGraphicFramePr>
        <p:xfrm>
          <a:off x="0" y="629588"/>
          <a:ext cx="12192000" cy="4787539"/>
        </p:xfrm>
        <a:graphic>
          <a:graphicData uri="http://schemas.openxmlformats.org/drawingml/2006/chart">
            <c:chart xmlns:c="http://schemas.openxmlformats.org/drawingml/2006/chart" xmlns:r="http://schemas.openxmlformats.org/officeDocument/2006/relationships" r:id="rId2"/>
          </a:graphicData>
        </a:graphic>
      </p:graphicFrame>
      <p:sp>
        <p:nvSpPr>
          <p:cNvPr id="8" name="Metin kutusu 7"/>
          <p:cNvSpPr txBox="1"/>
          <p:nvPr/>
        </p:nvSpPr>
        <p:spPr>
          <a:xfrm>
            <a:off x="149902" y="106367"/>
            <a:ext cx="7015396" cy="461665"/>
          </a:xfrm>
          <a:prstGeom prst="rect">
            <a:avLst/>
          </a:prstGeom>
          <a:noFill/>
        </p:spPr>
        <p:txBody>
          <a:bodyPr wrap="square" rtlCol="0">
            <a:spAutoFit/>
          </a:bodyPr>
          <a:lstStyle/>
          <a:p>
            <a:r>
              <a:rPr lang="tr-TR" sz="2400" b="1" dirty="0"/>
              <a:t>CİNSİYETE GÖRE ORTALAMA ADIM SAYISI</a:t>
            </a:r>
          </a:p>
        </p:txBody>
      </p:sp>
      <p:sp>
        <p:nvSpPr>
          <p:cNvPr id="6" name="Metin kutusu 5">
            <a:extLst>
              <a:ext uri="{FF2B5EF4-FFF2-40B4-BE49-F238E27FC236}">
                <a16:creationId xmlns:a16="http://schemas.microsoft.com/office/drawing/2014/main" id="{3DAE5223-365D-4097-B904-420923C0E52C}"/>
              </a:ext>
            </a:extLst>
          </p:cNvPr>
          <p:cNvSpPr txBox="1"/>
          <p:nvPr/>
        </p:nvSpPr>
        <p:spPr>
          <a:xfrm>
            <a:off x="149902" y="5533682"/>
            <a:ext cx="11848134" cy="923330"/>
          </a:xfrm>
          <a:prstGeom prst="rect">
            <a:avLst/>
          </a:prstGeom>
          <a:noFill/>
        </p:spPr>
        <p:txBody>
          <a:bodyPr wrap="square" rtlCol="0">
            <a:spAutoFit/>
          </a:bodyPr>
          <a:lstStyle/>
          <a:p>
            <a:pPr algn="just"/>
            <a:r>
              <a:rPr lang="tr-TR" dirty="0"/>
              <a:t>Cinsiyete göre ortalama adım sayısına baktığımızda genel olarak kadınların erkeklerden daha az adımlarla görevleri tamamladığını görmekteyiz. Bazı durumlarda ise örneğin 1, 2, 12 ve 14 numaralı görevlerde her iki cinsiyetinde eşit, 6,10,15,16,17 ve 18 numaralı görevlerde de erkekler görevlerini kadınlardan daha kısa sürede tamamlamıştır.</a:t>
            </a:r>
          </a:p>
        </p:txBody>
      </p:sp>
    </p:spTree>
    <p:extLst>
      <p:ext uri="{BB962C8B-B14F-4D97-AF65-F5344CB8AC3E}">
        <p14:creationId xmlns:p14="http://schemas.microsoft.com/office/powerpoint/2010/main" val="2378452355"/>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TM03090430[[fn=Şeritli]]</Template>
  <TotalTime>330</TotalTime>
  <Words>895</Words>
  <Application>Microsoft Office PowerPoint</Application>
  <PresentationFormat>Geniş ekran</PresentationFormat>
  <Paragraphs>84</Paragraphs>
  <Slides>32</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32</vt:i4>
      </vt:variant>
    </vt:vector>
  </HeadingPairs>
  <TitlesOfParts>
    <vt:vector size="37" baseType="lpstr">
      <vt:lpstr>Arial</vt:lpstr>
      <vt:lpstr>Calibri</vt:lpstr>
      <vt:lpstr>Calibri Light</vt:lpstr>
      <vt:lpstr>Helvetica</vt:lpstr>
      <vt:lpstr>Office Teması</vt:lpstr>
      <vt:lpstr>TOYOTA COROLLA ÖN KONSOL KULLANABİLİRLİK ANALİZİ</vt:lpstr>
      <vt:lpstr>PowerPoint Sunusu</vt:lpstr>
      <vt:lpstr>PowerPoint Sunusu</vt:lpstr>
      <vt:lpstr>Kullanılabilirlik Analizi Görev Sonuçları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Kullanılabilirlik Analizi Anket Sonuçları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Mukadder x</dc:creator>
  <cp:lastModifiedBy>sedanur gebic</cp:lastModifiedBy>
  <cp:revision>56</cp:revision>
  <dcterms:created xsi:type="dcterms:W3CDTF">2019-12-23T14:16:13Z</dcterms:created>
  <dcterms:modified xsi:type="dcterms:W3CDTF">2019-12-24T07:29:39Z</dcterms:modified>
</cp:coreProperties>
</file>

<file path=docProps/thumbnail.jpeg>
</file>